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5" r:id="rId3"/>
    <p:sldId id="271" r:id="rId4"/>
    <p:sldId id="272" r:id="rId5"/>
    <p:sldId id="273" r:id="rId6"/>
    <p:sldId id="276" r:id="rId7"/>
    <p:sldId id="277" r:id="rId8"/>
    <p:sldId id="278" r:id="rId9"/>
    <p:sldId id="279" r:id="rId10"/>
    <p:sldId id="280" r:id="rId11"/>
    <p:sldId id="282" r:id="rId12"/>
    <p:sldId id="281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92" r:id="rId21"/>
    <p:sldId id="291" r:id="rId22"/>
    <p:sldId id="296" r:id="rId23"/>
    <p:sldId id="295" r:id="rId24"/>
    <p:sldId id="294" r:id="rId25"/>
    <p:sldId id="293" r:id="rId26"/>
    <p:sldId id="290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Medium" panose="00000600000000000000" pitchFamily="2" charset="0"/>
      <p:regular r:id="rId38"/>
      <p:italic r:id="rId39"/>
    </p:embeddedFont>
    <p:embeddedFont>
      <p:font typeface="Montserrat SemiBold" panose="00000700000000000000" pitchFamily="2" charset="0"/>
      <p:bold r:id="rId40"/>
      <p:boldItalic r:id="rId41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164"/>
    <a:srgbClr val="A54B80"/>
    <a:srgbClr val="7A5699"/>
    <a:srgbClr val="4E1E77"/>
    <a:srgbClr val="1CA2B6"/>
    <a:srgbClr val="BFBFBF"/>
    <a:srgbClr val="6E152E"/>
    <a:srgbClr val="691B31"/>
    <a:srgbClr val="245C4F"/>
    <a:srgbClr val="BC9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6"/>
    <p:restoredTop sz="86353"/>
  </p:normalViewPr>
  <p:slideViewPr>
    <p:cSldViewPr snapToGrid="0" snapToObjects="1">
      <p:cViewPr>
        <p:scale>
          <a:sx n="100" d="100"/>
          <a:sy n="100" d="100"/>
        </p:scale>
        <p:origin x="36" y="-525"/>
      </p:cViewPr>
      <p:guideLst>
        <p:guide orient="horz" pos="2251"/>
        <p:guide pos="325"/>
        <p:guide orient="horz" pos="4042"/>
        <p:guide pos="7491"/>
        <p:guide orient="horz" pos="436"/>
        <p:guide orient="horz" pos="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20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055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0685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650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325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280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333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470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960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16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6B79C-27DF-DA46-9B64-4E0256D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829783"/>
            <a:ext cx="5378130" cy="9896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C9834F-FDDC-E444-AA42-F599DEF8A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2036763"/>
            <a:ext cx="5682932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solidFill>
                  <a:srgbClr val="404040"/>
                </a:solidFill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04EBD2-6E8F-DD4D-A7F0-B009AC0DF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072445"/>
            <a:ext cx="5682932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solidFill>
                  <a:srgbClr val="404040"/>
                </a:solidFill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76336B-7889-A545-8051-B71747F3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7960" y="2051684"/>
            <a:ext cx="396748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 i="0">
                <a:latin typeface="Montserrat Medium" pitchFamily="2" charset="7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5D9E89-2F81-8E4E-8F00-6E2A93AE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07960" y="3072445"/>
            <a:ext cx="3967480" cy="26257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Montserrat Medium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A9B9FE-8B4D-2C49-9079-B4D8CA369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B4BDA2-120C-E14E-8684-F8383129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8733FD-8434-2949-8A2A-43A2A44F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02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57C4-7E93-7040-8A57-4BA7102B5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653" y="2164080"/>
            <a:ext cx="400884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8E4C7A-699F-8B48-881A-B5DA4F772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6544" y="2164080"/>
            <a:ext cx="6357257" cy="401288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43D9A1-AF1A-5C49-9963-CA564481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62B8DF0E-90BF-EC4E-8934-156187A1162F}" type="datetimeFigureOut">
              <a:rPr lang="es-MX" smtClean="0"/>
              <a:pPr/>
              <a:t>27/11/2023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9B1503-FEA8-AE42-A3F9-8B406AE3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91CCD4-9468-2640-A697-0BC43344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fld id="{C119739B-ACC7-1A4E-906B-A9546BA1AB75}" type="slidenum">
              <a:rPr lang="es-MX" smtClean="0"/>
              <a:pPr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 txBox="1">
            <a:spLocks/>
          </p:cNvSpPr>
          <p:nvPr userDrawn="1"/>
        </p:nvSpPr>
        <p:spPr>
          <a:xfrm>
            <a:off x="838200" y="1669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A42145"/>
                </a:solidFill>
                <a:latin typeface="Montserrat SemiBold" panose="00000700000000000000" pitchFamily="2" charset="0"/>
                <a:ea typeface="+mj-ea"/>
                <a:cs typeface="+mj-cs"/>
              </a:defRPr>
            </a:lvl1pPr>
          </a:lstStyle>
          <a:p>
            <a:endParaRPr lang="es-MX" sz="44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70114" y="366714"/>
            <a:ext cx="4008847" cy="1303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656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854447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519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854447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3DC7C-0DFD-A146-96AA-922A0BD9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957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200DE-3D26-A84D-8F5E-384E93FC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56C6E-3E4E-2E4E-A2D6-8B0B5AAE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2685543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92136" y="3429001"/>
            <a:ext cx="7119240" cy="6588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>
              <a:defRPr sz="2800">
                <a:solidFill>
                  <a:schemeClr val="bg1"/>
                </a:solidFill>
                <a:latin typeface="Montserrat Medium" panose="000006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Montserrat Medium" panose="00000600000000000000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Montserrat Medium" panose="000006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0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776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A1ADC4-8F9E-7348-816F-C00C9B82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B84907-060D-AF46-94EB-77E9E6992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A9FE25-529C-C643-8C50-F8F91B5A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2DB6AC-9A7C-414E-AFE4-4F5933719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060859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C9B4D7-BCB7-EC4E-BF24-EDB3A3819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1865811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A72765-293D-3444-BD4D-E3F78760BD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1865811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578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62928"/>
            <a:ext cx="11424920" cy="1325563"/>
          </a:xfrm>
          <a:prstGeom prst="rect">
            <a:avLst/>
          </a:prstGeom>
          <a:noFill/>
        </p:spPr>
        <p:txBody>
          <a:bodyPr/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2" y="2072640"/>
            <a:ext cx="5532119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4669C8D-E6AE-DD4A-AC37-D27A5118864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33160" y="2072640"/>
            <a:ext cx="5572760" cy="410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46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780" y="568860"/>
            <a:ext cx="4155440" cy="132556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1825625"/>
            <a:ext cx="632460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555683"/>
            <a:ext cx="4114800" cy="102914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40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88560" y="1825625"/>
            <a:ext cx="6365240" cy="43513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844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CE891-2873-1849-A37C-A2CF6D30A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8" y="578803"/>
            <a:ext cx="4036423" cy="12604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900"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A68CFE-9BDE-AC4E-8BE5-D2C5E6BBFB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5360" y="1209041"/>
            <a:ext cx="6568440" cy="4967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404040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25D57-13C7-9F4C-8624-F7604777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34E0C4-F0C1-0847-AC2A-7AC9F10B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7F4766-DB6B-3D42-A920-905F17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802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A54153E-355E-3C40-B508-5337B24D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08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27/11/2023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64" r:id="rId3"/>
    <p:sldLayoutId id="2147483672" r:id="rId4"/>
    <p:sldLayoutId id="2147483650" r:id="rId5"/>
    <p:sldLayoutId id="2147483666" r:id="rId6"/>
    <p:sldLayoutId id="2147483667" r:id="rId7"/>
    <p:sldLayoutId id="2147483668" r:id="rId8"/>
    <p:sldLayoutId id="2147483663" r:id="rId9"/>
    <p:sldLayoutId id="2147483651" r:id="rId10"/>
    <p:sldLayoutId id="2147483653" r:id="rId11"/>
    <p:sldLayoutId id="2147483652" r:id="rId12"/>
    <p:sldLayoutId id="2147483656" r:id="rId13"/>
    <p:sldLayoutId id="2147483673" r:id="rId14"/>
    <p:sldLayoutId id="2147483654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../Graficos/Municipio/06_Zonas%20Metropolitanas/2020/04_Movilidad%20estudiantil/ChordDiagram%20de%20MEst%20desagregado%20por%20ZM%20(municipal).pdf" TargetMode="Externa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../Graficos/Municipio/06_Zonas%20Metropolitanas/2020/04_Movilidad%20estudiantil/ChordDiagram%20de%20MEst%20de%20ZMVM_grupos%20(Intramunicipal).pdf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../Graficos/Municipio/06_Zonas%20Metropolitanas/2020/04_Movilidad%20estudiantil/ChordDiagram%20de%20MEst%20desagregado%20por%20ZM%20(Intramunicipal).pdf" TargetMode="External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Graficos/Municipio/06_Zonas%20Metropolitanas/2020/04_Movilidad%20estudiantil/ChordDiagram%20de%20MEst%20de%20ZMVM_grupos%20(Intermunicipal)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Graficos/Municipio/06_Zonas%20Metropolitanas/2020/04_Movilidad%20estudiantil/ChordDiagram%20de%20MEst%20desagregado%20por%20ZM%20(Intermunicipal)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Graficos/Municipio/06_Zonas%20Metropolitanas/2020/04_Movilidad%20estudiantil/ChordDiagram%20de%20MEst%20desagregado%20por%20ZM%20(metropolitano)_individua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../Graficos/Municipio/06_Zonas%20Metropolitanas/2020/03_Movilidad%20laboral/ChordDiagram%20de%20MTrab%20desagregado%20por%20ZM%20%20(Intramunicipal).pdf" TargetMode="External"/><Relationship Id="rId3" Type="http://schemas.openxmlformats.org/officeDocument/2006/relationships/hyperlink" Target="../Graficos/Estado/03_Movilidad%20laboral/2020/ChordDiagram%20de%20MTrab%20para%20cada%20estado.pdf" TargetMode="External"/><Relationship Id="rId7" Type="http://schemas.openxmlformats.org/officeDocument/2006/relationships/hyperlink" Target="../Graficos/Municipio/06_Zonas%20Metropolitanas/2020/03_Movilidad%20laboral/ChordDiagram%20de%20MTrab%20desagregado%20por%20ZM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../Graficos/Municipio/03_Movilidad%20laboral/2020/ChordDiagram%20de%20Mtrab%20desagregado%20a%20nivel%20intermunicipal.pdf" TargetMode="External"/><Relationship Id="rId5" Type="http://schemas.openxmlformats.org/officeDocument/2006/relationships/hyperlink" Target="../Graficos/Municipio/03_Movilidad%20laboral/2020/ChordDiagram%20de%20Mtrab%20desagregado%20a%20nivel%20intramunicipal.pdf" TargetMode="External"/><Relationship Id="rId10" Type="http://schemas.openxmlformats.org/officeDocument/2006/relationships/hyperlink" Target="../Graficos/Municipio/06_Zonas%20Metropolitanas/2020/03_Movilidad%20laboral/ChordDiagram%20de%20MEst%20desagregado%20por%20ZM%20(metropolitano)_individual.pdf" TargetMode="External"/><Relationship Id="rId4" Type="http://schemas.openxmlformats.org/officeDocument/2006/relationships/hyperlink" Target="../Graficos/Municipio/03_Movilidad%20laboral/2020/ChordDiagram%20de%20MTrab%20desagregado%20por%20municipio.pdf" TargetMode="External"/><Relationship Id="rId9" Type="http://schemas.openxmlformats.org/officeDocument/2006/relationships/hyperlink" Target="../Graficos/Municipio/06_Zonas%20Metropolitanas/2020/03_Movilidad%20laboral/ChordDiagram%20de%20MTrab%20desagregado%20por%20ZM%20%20(Intermunicipal)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../Graficos/Municipio/06_Zonas%20Metropolitanas/2020/01_Migracion%20reciente/ChordDiagram%20de%20MR5a%20desagregado%20por%20ZM%20(Intermunicipal).pdf" TargetMode="External"/><Relationship Id="rId3" Type="http://schemas.openxmlformats.org/officeDocument/2006/relationships/hyperlink" Target="../Graficos/Municipio/01_Migracion%20reciente/2020/ChordDiagram%20de%20MR5a%20desagregado%20por%20estado.pdf" TargetMode="External"/><Relationship Id="rId7" Type="http://schemas.openxmlformats.org/officeDocument/2006/relationships/hyperlink" Target="../Graficos/Municipio/06_Zonas%20Metropolitanas/2020/01_Migracion%20reciente/ChordDiagram%20de%20MR5a%20desagregado%20por%20ZM%20(Intramunicipal).pdf" TargetMode="External"/><Relationship Id="rId2" Type="http://schemas.openxmlformats.org/officeDocument/2006/relationships/hyperlink" Target="../Graficos/Estado/01_Migracion%20reciente/2020/ChordDiagram%20de%20MR5a%20desagregado%20por%20estado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../Graficos/Municipio/06_Zonas%20Metropolitanas/2020/01_Migracion%20reciente/ChordDiagram%20de%20MR5a%20desagregado%20por%20ZM.pdf" TargetMode="External"/><Relationship Id="rId5" Type="http://schemas.openxmlformats.org/officeDocument/2006/relationships/hyperlink" Target="../Graficos/Municipio/01_Migracion%20reciente/2020/ChordDiagram%20de%20MR5a%20desagregado%20a%20nivel%20intermunicipal.pdf" TargetMode="External"/><Relationship Id="rId4" Type="http://schemas.openxmlformats.org/officeDocument/2006/relationships/hyperlink" Target="../Graficos/Municipio/01_Migracion%20reciente/2020/ChordDiagram%20de%20MR5a%20desagregado%20a%20nivel%20intramunicipal.pdf" TargetMode="External"/><Relationship Id="rId9" Type="http://schemas.openxmlformats.org/officeDocument/2006/relationships/hyperlink" Target="../Graficos/Municipio/06_Zonas%20Metropolitanas/2020/01_Migracion%20reciente/ChordDiagram%20de%20MR5a%20desagregado%20por%20ZM%20(metropolitano)_individual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../Graficos/Estado/01_Migracion%20reciente/2020/ChordDiagram%20de%20MR5a%20desagregado%20por%20estado.pdf" TargetMode="External"/><Relationship Id="rId4" Type="http://schemas.openxmlformats.org/officeDocument/2006/relationships/hyperlink" Target="../Graficos/Estado/02_Lugar%20de%20nacimiento/2020/ChordDiagram%20de%20MNac%20para%20cada%20estado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../Graficos/Estado/05_Migracion%20de%20retorno/2020/ChordDiagram%20de%20MRt%20para%20cada%20estado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hyperlink" Target="../Graficos/Estado/01_Migracion%20reciente/2020/ChordDiagram%20de%20MR5a%20desagregado%20por%20estado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gdep.colmex.mx/geografiaretorno.html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hyperlink" Target="../Graficos/Estado/04_Movilidad%20estudiantil/2020/ChordDiagram%20de%20MEst%20para%20cada%20estado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hyperlink" Target="../Graficos/Municipio/04_Movilidad%20estudiantil/2020/ChordDiagram%20de%20MEst%20desagregado%20por%20estado.pdf" TargetMode="Externa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emf"/><Relationship Id="rId4" Type="http://schemas.openxmlformats.org/officeDocument/2006/relationships/hyperlink" Target="../Graficos/Municipio/04_Movilidad%20estudiantil/2020/ChordDiagram%20de%20MEst%20desagregado%20a%20nivel%20intramunicipal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emf"/><Relationship Id="rId4" Type="http://schemas.openxmlformats.org/officeDocument/2006/relationships/hyperlink" Target="../Graficos/Municipio/04_Movilidad%20estudiantil/2020/ChordDiagram%20de%20MEst%20desagregado%20a%20nivel%20intermunicipal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hyperlink" Target="../Graficos/Municipio/06_Zonas%20Metropolitanas/2020/04_Movilidad%20estudiantil/ChordDiagram%20de%20MEst%20de%20ZMVM_grupos%20(municipal)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01BD8-478B-FC41-A365-FDA2445B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372" y="2765419"/>
            <a:ext cx="11051014" cy="501196"/>
          </a:xfrm>
        </p:spPr>
        <p:txBody>
          <a:bodyPr/>
          <a:lstStyle/>
          <a:p>
            <a:r>
              <a:rPr lang="es-MX" sz="3600" dirty="0"/>
              <a:t>Prontuario de migración interna de México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0A010-9AB8-4C47-8539-EFC40E40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981" y="3429002"/>
            <a:ext cx="4877238" cy="310580"/>
          </a:xfrm>
        </p:spPr>
        <p:txBody>
          <a:bodyPr>
            <a:normAutofit fontScale="77500" lnSpcReduction="20000"/>
          </a:bodyPr>
          <a:lstStyle/>
          <a:p>
            <a:r>
              <a:rPr lang="es-MX" dirty="0"/>
              <a:t>Avances 28 de Noviembre de 2023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FD49D9-F294-EC4B-A873-EF1003EB3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6" y="5488905"/>
            <a:ext cx="780669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B3B98F8-8E67-DA4D-ADDA-7938F829CE44}"/>
              </a:ext>
            </a:extLst>
          </p:cNvPr>
          <p:cNvSpPr txBox="1"/>
          <p:nvPr/>
        </p:nvSpPr>
        <p:spPr>
          <a:xfrm>
            <a:off x="561169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7B0B45-E508-6A7C-CFFB-3A560C1FA355}"/>
              </a:ext>
            </a:extLst>
          </p:cNvPr>
          <p:cNvSpPr txBox="1"/>
          <p:nvPr/>
        </p:nvSpPr>
        <p:spPr>
          <a:xfrm>
            <a:off x="653472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288DD6-6AAD-276D-6415-08F9385BA1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61" y="770501"/>
            <a:ext cx="6175389" cy="57443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A31089B-A0E9-D1ED-D6D9-701316407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53" y="128824"/>
            <a:ext cx="3909074" cy="5598875"/>
          </a:xfrm>
          <a:prstGeom prst="rect">
            <a:avLst/>
          </a:prstGeom>
        </p:spPr>
      </p:pic>
      <p:sp>
        <p:nvSpPr>
          <p:cNvPr id="9" name="CuadroTexto 8">
            <a:hlinkClick r:id="rId5" action="ppaction://hlinkfile"/>
            <a:extLst>
              <a:ext uri="{FF2B5EF4-FFF2-40B4-BE49-F238E27FC236}">
                <a16:creationId xmlns:a16="http://schemas.microsoft.com/office/drawing/2014/main" id="{C5D4A932-5D32-3891-6954-A9FA44905E3F}"/>
              </a:ext>
            </a:extLst>
          </p:cNvPr>
          <p:cNvSpPr txBox="1"/>
          <p:nvPr/>
        </p:nvSpPr>
        <p:spPr>
          <a:xfrm>
            <a:off x="4713981" y="6464508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</a:t>
            </a:r>
          </a:p>
        </p:txBody>
      </p:sp>
    </p:spTree>
    <p:extLst>
      <p:ext uri="{BB962C8B-B14F-4D97-AF65-F5344CB8AC3E}">
        <p14:creationId xmlns:p14="http://schemas.microsoft.com/office/powerpoint/2010/main" val="252508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E9E720-80CA-24AC-019D-EC63A45155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11"/>
          <a:stretch/>
        </p:blipFill>
        <p:spPr>
          <a:xfrm>
            <a:off x="1241659" y="1012068"/>
            <a:ext cx="5295647" cy="52807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46CC974-78D5-554F-D982-58A544C600BA}"/>
              </a:ext>
            </a:extLst>
          </p:cNvPr>
          <p:cNvSpPr txBox="1"/>
          <p:nvPr/>
        </p:nvSpPr>
        <p:spPr>
          <a:xfrm>
            <a:off x="298456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386CA8-25EC-C8BE-F512-F96CBEEC1D0A}"/>
              </a:ext>
            </a:extLst>
          </p:cNvPr>
          <p:cNvSpPr txBox="1"/>
          <p:nvPr/>
        </p:nvSpPr>
        <p:spPr>
          <a:xfrm>
            <a:off x="390759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4ECC7A-D55F-3A7F-C3A5-DD0A1EF98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676" y="1602572"/>
            <a:ext cx="2207424" cy="3883570"/>
          </a:xfrm>
          <a:prstGeom prst="rect">
            <a:avLst/>
          </a:prstGeom>
        </p:spPr>
      </p:pic>
      <p:sp>
        <p:nvSpPr>
          <p:cNvPr id="10" name="CuadroTexto 9">
            <a:hlinkClick r:id="rId5" action="ppaction://hlinkfile"/>
            <a:extLst>
              <a:ext uri="{FF2B5EF4-FFF2-40B4-BE49-F238E27FC236}">
                <a16:creationId xmlns:a16="http://schemas.microsoft.com/office/drawing/2014/main" id="{30C809CF-88DA-1E91-A9A8-7BCC36E2EDDB}"/>
              </a:ext>
            </a:extLst>
          </p:cNvPr>
          <p:cNvSpPr txBox="1"/>
          <p:nvPr/>
        </p:nvSpPr>
        <p:spPr>
          <a:xfrm>
            <a:off x="2708488" y="6488668"/>
            <a:ext cx="714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 (</a:t>
            </a:r>
            <a:r>
              <a:rPr lang="es-MX" dirty="0" err="1">
                <a:solidFill>
                  <a:srgbClr val="6E152E"/>
                </a:solidFill>
                <a:latin typeface="Montserrat Medium" panose="00000600000000000000" pitchFamily="2" charset="0"/>
              </a:rPr>
              <a:t>intramunicipal</a:t>
            </a:r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246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A9D9055-8FDB-468D-6813-DD63A2981AFD}"/>
              </a:ext>
            </a:extLst>
          </p:cNvPr>
          <p:cNvSpPr txBox="1"/>
          <p:nvPr/>
        </p:nvSpPr>
        <p:spPr>
          <a:xfrm>
            <a:off x="561169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E5032A-1B8C-FC0F-F38D-0C1792D9236E}"/>
              </a:ext>
            </a:extLst>
          </p:cNvPr>
          <p:cNvSpPr txBox="1"/>
          <p:nvPr/>
        </p:nvSpPr>
        <p:spPr>
          <a:xfrm>
            <a:off x="653472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780925-ADE2-D4EF-A40B-0FFEB145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663" y="923168"/>
            <a:ext cx="5529287" cy="53396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75AB155-4028-0F12-7EA0-96F9CB02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69" y="679450"/>
            <a:ext cx="4030063" cy="4889500"/>
          </a:xfrm>
          <a:prstGeom prst="rect">
            <a:avLst/>
          </a:prstGeom>
        </p:spPr>
      </p:pic>
      <p:sp>
        <p:nvSpPr>
          <p:cNvPr id="12" name="CuadroTexto 11">
            <a:hlinkClick r:id="rId5" action="ppaction://hlinkfile"/>
            <a:extLst>
              <a:ext uri="{FF2B5EF4-FFF2-40B4-BE49-F238E27FC236}">
                <a16:creationId xmlns:a16="http://schemas.microsoft.com/office/drawing/2014/main" id="{0575BC19-F543-DA0E-0E2E-7DB8550BEE85}"/>
              </a:ext>
            </a:extLst>
          </p:cNvPr>
          <p:cNvSpPr txBox="1"/>
          <p:nvPr/>
        </p:nvSpPr>
        <p:spPr>
          <a:xfrm>
            <a:off x="2708488" y="6488668"/>
            <a:ext cx="714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 (</a:t>
            </a:r>
            <a:r>
              <a:rPr lang="es-MX" dirty="0" err="1">
                <a:solidFill>
                  <a:srgbClr val="6E152E"/>
                </a:solidFill>
                <a:latin typeface="Montserrat Medium" panose="00000600000000000000" pitchFamily="2" charset="0"/>
              </a:rPr>
              <a:t>intramunicipal</a:t>
            </a:r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654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44916C-F9D5-46FA-7DE5-7711010CEC68}"/>
              </a:ext>
            </a:extLst>
          </p:cNvPr>
          <p:cNvSpPr txBox="1"/>
          <p:nvPr/>
        </p:nvSpPr>
        <p:spPr>
          <a:xfrm>
            <a:off x="298456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52B798-7621-FE21-68F2-32AD403D91D8}"/>
              </a:ext>
            </a:extLst>
          </p:cNvPr>
          <p:cNvSpPr txBox="1"/>
          <p:nvPr/>
        </p:nvSpPr>
        <p:spPr>
          <a:xfrm>
            <a:off x="390759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8" name="CuadroTexto 7">
            <a:hlinkClick r:id="rId3" action="ppaction://hlinkfile"/>
            <a:extLst>
              <a:ext uri="{FF2B5EF4-FFF2-40B4-BE49-F238E27FC236}">
                <a16:creationId xmlns:a16="http://schemas.microsoft.com/office/drawing/2014/main" id="{6F1EC879-8FF4-7900-A6BF-64023BD6444C}"/>
              </a:ext>
            </a:extLst>
          </p:cNvPr>
          <p:cNvSpPr txBox="1"/>
          <p:nvPr/>
        </p:nvSpPr>
        <p:spPr>
          <a:xfrm>
            <a:off x="2708488" y="6488668"/>
            <a:ext cx="708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 (intermunicipal)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99BD56C-E311-F370-7EA2-9DDEAA4201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26" y="846701"/>
            <a:ext cx="5295133" cy="53227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2E74128-8173-AF9C-C863-9EEFBE068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908" y="1336665"/>
            <a:ext cx="2046292" cy="473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7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hlinkClick r:id="rId3" action="ppaction://hlinkfile"/>
            <a:extLst>
              <a:ext uri="{FF2B5EF4-FFF2-40B4-BE49-F238E27FC236}">
                <a16:creationId xmlns:a16="http://schemas.microsoft.com/office/drawing/2014/main" id="{DE740952-CC03-356E-ECDE-D6DA3D12736C}"/>
              </a:ext>
            </a:extLst>
          </p:cNvPr>
          <p:cNvSpPr txBox="1"/>
          <p:nvPr/>
        </p:nvSpPr>
        <p:spPr>
          <a:xfrm>
            <a:off x="2708488" y="6488668"/>
            <a:ext cx="708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 (intermunicipal)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D8A6AC-412A-6603-4014-CBB63AAE47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482" y="822110"/>
            <a:ext cx="4806168" cy="55841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C09BC11-C1D0-DD57-E363-E22993CD5144}"/>
              </a:ext>
            </a:extLst>
          </p:cNvPr>
          <p:cNvSpPr txBox="1"/>
          <p:nvPr/>
        </p:nvSpPr>
        <p:spPr>
          <a:xfrm>
            <a:off x="390759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27C84B-4342-7746-C362-B3DB1F5D25E5}"/>
              </a:ext>
            </a:extLst>
          </p:cNvPr>
          <p:cNvSpPr txBox="1"/>
          <p:nvPr/>
        </p:nvSpPr>
        <p:spPr>
          <a:xfrm>
            <a:off x="483062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9EA35E-1209-CB87-7BE1-58DEC10EA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570446"/>
            <a:ext cx="4413250" cy="53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3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2E93A66-5208-1F8D-621B-38B072C5BE99}"/>
              </a:ext>
            </a:extLst>
          </p:cNvPr>
          <p:cNvSpPr txBox="1"/>
          <p:nvPr/>
        </p:nvSpPr>
        <p:spPr>
          <a:xfrm>
            <a:off x="792944" y="271731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DF6679-A9DE-8AD1-255E-BB26DAB796B7}"/>
              </a:ext>
            </a:extLst>
          </p:cNvPr>
          <p:cNvSpPr txBox="1"/>
          <p:nvPr/>
        </p:nvSpPr>
        <p:spPr>
          <a:xfrm>
            <a:off x="885247" y="54407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6" name="CuadroTexto 5">
            <a:hlinkClick r:id="rId3" action="ppaction://hlinkfile"/>
            <a:extLst>
              <a:ext uri="{FF2B5EF4-FFF2-40B4-BE49-F238E27FC236}">
                <a16:creationId xmlns:a16="http://schemas.microsoft.com/office/drawing/2014/main" id="{52501E9B-D633-C90E-5A72-8140C534BE11}"/>
              </a:ext>
            </a:extLst>
          </p:cNvPr>
          <p:cNvSpPr txBox="1"/>
          <p:nvPr/>
        </p:nvSpPr>
        <p:spPr>
          <a:xfrm>
            <a:off x="4054688" y="6488668"/>
            <a:ext cx="589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</a:t>
            </a:r>
            <a:r>
              <a:rPr lang="es-MX" dirty="0" err="1">
                <a:solidFill>
                  <a:srgbClr val="6E152E"/>
                </a:solidFill>
                <a:latin typeface="Montserrat Medium" panose="00000600000000000000" pitchFamily="2" charset="0"/>
              </a:rPr>
              <a:t>intrametropolitano</a:t>
            </a:r>
            <a:endParaRPr lang="es-MX" dirty="0">
              <a:solidFill>
                <a:srgbClr val="6E152E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CF4D56-F0F7-21C2-BEFD-8FA9A4D5D6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56" y="925502"/>
            <a:ext cx="5387194" cy="52787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B01AAEB-91D9-3DC4-6927-1B1395F13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214" y="1970614"/>
            <a:ext cx="1840857" cy="31885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CB80ABC-6C81-5117-DEF7-B15167B23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568" y="1155680"/>
            <a:ext cx="4301277" cy="427648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8B2E01B-1486-B24B-8E12-E9EA81A3CDA9}"/>
              </a:ext>
            </a:extLst>
          </p:cNvPr>
          <p:cNvSpPr txBox="1"/>
          <p:nvPr/>
        </p:nvSpPr>
        <p:spPr>
          <a:xfrm>
            <a:off x="7598568" y="882630"/>
            <a:ext cx="44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MX" sz="12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de la ZMVM</a:t>
            </a:r>
          </a:p>
        </p:txBody>
      </p:sp>
    </p:spTree>
    <p:extLst>
      <p:ext uri="{BB962C8B-B14F-4D97-AF65-F5344CB8AC3E}">
        <p14:creationId xmlns:p14="http://schemas.microsoft.com/office/powerpoint/2010/main" val="192563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FCDFC5CD-684E-A1B4-4E6C-AB6C56F98C8A}"/>
              </a:ext>
            </a:extLst>
          </p:cNvPr>
          <p:cNvSpPr>
            <a:spLocks/>
          </p:cNvSpPr>
          <p:nvPr/>
        </p:nvSpPr>
        <p:spPr bwMode="auto">
          <a:xfrm>
            <a:off x="7531018" y="20159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2F412E4-F7B4-B161-7E4C-693913215206}"/>
              </a:ext>
            </a:extLst>
          </p:cNvPr>
          <p:cNvSpPr>
            <a:spLocks/>
          </p:cNvSpPr>
          <p:nvPr/>
        </p:nvSpPr>
        <p:spPr bwMode="auto">
          <a:xfrm flipV="1">
            <a:off x="5677434" y="30827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11DD662-68A3-E1E7-AB76-00AAB97A85F5}"/>
              </a:ext>
            </a:extLst>
          </p:cNvPr>
          <p:cNvSpPr>
            <a:spLocks/>
          </p:cNvSpPr>
          <p:nvPr/>
        </p:nvSpPr>
        <p:spPr bwMode="auto">
          <a:xfrm>
            <a:off x="3825053" y="20159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6886906-FF9B-74C4-AAE1-EC11E5BEA38B}"/>
              </a:ext>
            </a:extLst>
          </p:cNvPr>
          <p:cNvSpPr>
            <a:spLocks/>
          </p:cNvSpPr>
          <p:nvPr/>
        </p:nvSpPr>
        <p:spPr bwMode="auto">
          <a:xfrm>
            <a:off x="1973764" y="20159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818D1A7-C79D-76B9-0121-589F2B0AB542}"/>
              </a:ext>
            </a:extLst>
          </p:cNvPr>
          <p:cNvSpPr>
            <a:spLocks/>
          </p:cNvSpPr>
          <p:nvPr/>
        </p:nvSpPr>
        <p:spPr bwMode="auto">
          <a:xfrm flipV="1">
            <a:off x="1973764" y="30827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B606EC75-A3EC-A33B-42B7-794040F5F59F}"/>
              </a:ext>
            </a:extLst>
          </p:cNvPr>
          <p:cNvSpPr>
            <a:spLocks/>
          </p:cNvSpPr>
          <p:nvPr/>
        </p:nvSpPr>
        <p:spPr bwMode="auto">
          <a:xfrm flipV="1">
            <a:off x="3825053" y="30827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12BEFFB-BB72-0CA6-9735-4DE05FCDC8CC}"/>
              </a:ext>
            </a:extLst>
          </p:cNvPr>
          <p:cNvSpPr>
            <a:spLocks/>
          </p:cNvSpPr>
          <p:nvPr/>
        </p:nvSpPr>
        <p:spPr bwMode="auto">
          <a:xfrm>
            <a:off x="5677434" y="20159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A3FF0F2-656D-05E3-1239-A3987D6287BC}"/>
              </a:ext>
            </a:extLst>
          </p:cNvPr>
          <p:cNvSpPr>
            <a:spLocks/>
          </p:cNvSpPr>
          <p:nvPr/>
        </p:nvSpPr>
        <p:spPr bwMode="auto">
          <a:xfrm flipV="1">
            <a:off x="7531018" y="30827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D21BF1-3713-68A2-466F-6A033B62A77E}"/>
              </a:ext>
            </a:extLst>
          </p:cNvPr>
          <p:cNvSpPr txBox="1"/>
          <p:nvPr/>
        </p:nvSpPr>
        <p:spPr>
          <a:xfrm>
            <a:off x="496588" y="374882"/>
            <a:ext cx="616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laboral a nivel estatal, 2020.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B99E6B-E983-2AF6-FED1-E4843EDC6D99}"/>
              </a:ext>
            </a:extLst>
          </p:cNvPr>
          <p:cNvSpPr txBox="1"/>
          <p:nvPr/>
        </p:nvSpPr>
        <p:spPr>
          <a:xfrm>
            <a:off x="496588" y="76978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ocupada de 12 años y más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0871958-5CAA-6A77-35ED-914052345F7A}"/>
              </a:ext>
            </a:extLst>
          </p:cNvPr>
          <p:cNvSpPr txBox="1"/>
          <p:nvPr/>
        </p:nvSpPr>
        <p:spPr>
          <a:xfrm>
            <a:off x="4028576" y="1453229"/>
            <a:ext cx="166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Trabajan en el estado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0FD9D5-680A-A81E-A360-F901E7DDAAD1}"/>
              </a:ext>
            </a:extLst>
          </p:cNvPr>
          <p:cNvSpPr txBox="1"/>
          <p:nvPr/>
        </p:nvSpPr>
        <p:spPr>
          <a:xfrm>
            <a:off x="4148385" y="285858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49 598 829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ED6862-C34C-B230-AF65-6B87DD880D6E}"/>
              </a:ext>
            </a:extLst>
          </p:cNvPr>
          <p:cNvSpPr txBox="1"/>
          <p:nvPr/>
        </p:nvSpPr>
        <p:spPr>
          <a:xfrm>
            <a:off x="4560201" y="3267415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95.3%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6DC2C1F-55B3-8600-6338-17B6941B6ADA}"/>
              </a:ext>
            </a:extLst>
          </p:cNvPr>
          <p:cNvSpPr txBox="1"/>
          <p:nvPr/>
        </p:nvSpPr>
        <p:spPr>
          <a:xfrm>
            <a:off x="5673144" y="1440310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Salen de estado por motivos de trabajo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B3586E3-3089-0E47-1723-DD59A0BBABFD}"/>
              </a:ext>
            </a:extLst>
          </p:cNvPr>
          <p:cNvSpPr txBox="1"/>
          <p:nvPr/>
        </p:nvSpPr>
        <p:spPr>
          <a:xfrm>
            <a:off x="7688014" y="1436331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Entran al estado por motivos de trabajo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6EBD10-04FD-0D22-7757-6A7D97EE25FF}"/>
              </a:ext>
            </a:extLst>
          </p:cNvPr>
          <p:cNvSpPr txBox="1"/>
          <p:nvPr/>
        </p:nvSpPr>
        <p:spPr>
          <a:xfrm>
            <a:off x="2065130" y="1231447"/>
            <a:ext cx="1662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Población ocupada de </a:t>
            </a:r>
          </a:p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12 años y más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6EAC462-A54C-9802-33AB-377D0971079D}"/>
              </a:ext>
            </a:extLst>
          </p:cNvPr>
          <p:cNvSpPr txBox="1"/>
          <p:nvPr/>
        </p:nvSpPr>
        <p:spPr>
          <a:xfrm>
            <a:off x="6100289" y="285858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2 434 328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0D2273A-5F5D-0E07-DE14-466E2198526F}"/>
              </a:ext>
            </a:extLst>
          </p:cNvPr>
          <p:cNvSpPr txBox="1"/>
          <p:nvPr/>
        </p:nvSpPr>
        <p:spPr>
          <a:xfrm>
            <a:off x="6373060" y="32424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4.7%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8A2AA44-F5C4-A425-5F95-D0AA3F5088F3}"/>
              </a:ext>
            </a:extLst>
          </p:cNvPr>
          <p:cNvSpPr txBox="1"/>
          <p:nvPr/>
        </p:nvSpPr>
        <p:spPr>
          <a:xfrm>
            <a:off x="2327457" y="28731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52 267 684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7F79EA-BCD3-0234-06FC-C01D4BDB1512}"/>
              </a:ext>
            </a:extLst>
          </p:cNvPr>
          <p:cNvSpPr txBox="1"/>
          <p:nvPr/>
        </p:nvSpPr>
        <p:spPr>
          <a:xfrm>
            <a:off x="8034248" y="2857750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2 434 328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9BC2A3B2-B5E4-1A22-24B4-55641FF4E08E}"/>
              </a:ext>
            </a:extLst>
          </p:cNvPr>
          <p:cNvSpPr>
            <a:spLocks/>
          </p:cNvSpPr>
          <p:nvPr/>
        </p:nvSpPr>
        <p:spPr bwMode="auto">
          <a:xfrm>
            <a:off x="7468430" y="41495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1070B4C0-D162-C43C-8C81-3A3ED9BAAD8B}"/>
              </a:ext>
            </a:extLst>
          </p:cNvPr>
          <p:cNvSpPr>
            <a:spLocks/>
          </p:cNvSpPr>
          <p:nvPr/>
        </p:nvSpPr>
        <p:spPr bwMode="auto">
          <a:xfrm flipV="1">
            <a:off x="5614846" y="52163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C0CDD06D-19F4-3BB8-01D3-27B4550E8E21}"/>
              </a:ext>
            </a:extLst>
          </p:cNvPr>
          <p:cNvSpPr>
            <a:spLocks/>
          </p:cNvSpPr>
          <p:nvPr/>
        </p:nvSpPr>
        <p:spPr bwMode="auto">
          <a:xfrm>
            <a:off x="3762465" y="41495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18C8183C-1C95-5FEE-AE68-9D1FCCE014AB}"/>
              </a:ext>
            </a:extLst>
          </p:cNvPr>
          <p:cNvSpPr>
            <a:spLocks/>
          </p:cNvSpPr>
          <p:nvPr/>
        </p:nvSpPr>
        <p:spPr bwMode="auto">
          <a:xfrm>
            <a:off x="1911176" y="41495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07A3ADE8-2C6B-7E18-FF10-E07DB161AEC2}"/>
              </a:ext>
            </a:extLst>
          </p:cNvPr>
          <p:cNvSpPr>
            <a:spLocks/>
          </p:cNvSpPr>
          <p:nvPr/>
        </p:nvSpPr>
        <p:spPr bwMode="auto">
          <a:xfrm flipV="1">
            <a:off x="1911176" y="52163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59EC043D-E4BC-1D90-2C07-B2D0AC5F3867}"/>
              </a:ext>
            </a:extLst>
          </p:cNvPr>
          <p:cNvSpPr>
            <a:spLocks/>
          </p:cNvSpPr>
          <p:nvPr/>
        </p:nvSpPr>
        <p:spPr bwMode="auto">
          <a:xfrm flipV="1">
            <a:off x="3762465" y="52163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09A40E4C-4089-E4B5-F600-C546DE6DC98D}"/>
              </a:ext>
            </a:extLst>
          </p:cNvPr>
          <p:cNvSpPr>
            <a:spLocks/>
          </p:cNvSpPr>
          <p:nvPr/>
        </p:nvSpPr>
        <p:spPr bwMode="auto">
          <a:xfrm>
            <a:off x="5614846" y="41495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19BAD513-28A8-287D-C334-1E2777767B9A}"/>
              </a:ext>
            </a:extLst>
          </p:cNvPr>
          <p:cNvSpPr>
            <a:spLocks/>
          </p:cNvSpPr>
          <p:nvPr/>
        </p:nvSpPr>
        <p:spPr bwMode="auto">
          <a:xfrm flipV="1">
            <a:off x="7468430" y="5216349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E2F3046-C27D-1672-437D-4377067E970B}"/>
              </a:ext>
            </a:extLst>
          </p:cNvPr>
          <p:cNvSpPr txBox="1"/>
          <p:nvPr/>
        </p:nvSpPr>
        <p:spPr>
          <a:xfrm>
            <a:off x="4085797" y="4992183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42 434 413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F665F27-4A1B-D44A-7D66-F03B0539D47E}"/>
              </a:ext>
            </a:extLst>
          </p:cNvPr>
          <p:cNvSpPr txBox="1"/>
          <p:nvPr/>
        </p:nvSpPr>
        <p:spPr>
          <a:xfrm>
            <a:off x="4497613" y="5401015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82.6%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03A3DDB-FC48-A5D1-79F7-DE7FF053DB2C}"/>
              </a:ext>
            </a:extLst>
          </p:cNvPr>
          <p:cNvSpPr txBox="1"/>
          <p:nvPr/>
        </p:nvSpPr>
        <p:spPr>
          <a:xfrm>
            <a:off x="6037701" y="4992183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8 921 660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9A93F55-B2A0-1483-2960-F0E400994071}"/>
              </a:ext>
            </a:extLst>
          </p:cNvPr>
          <p:cNvSpPr txBox="1"/>
          <p:nvPr/>
        </p:nvSpPr>
        <p:spPr>
          <a:xfrm>
            <a:off x="6310472" y="537603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17.4%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B261815-F1CF-7101-8BC6-D7F570B567C0}"/>
              </a:ext>
            </a:extLst>
          </p:cNvPr>
          <p:cNvSpPr txBox="1"/>
          <p:nvPr/>
        </p:nvSpPr>
        <p:spPr>
          <a:xfrm>
            <a:off x="2264869" y="5006705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52 267 684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09BC0CF-1FC4-2387-B3BC-67DE734EDF62}"/>
              </a:ext>
            </a:extLst>
          </p:cNvPr>
          <p:cNvSpPr txBox="1"/>
          <p:nvPr/>
        </p:nvSpPr>
        <p:spPr>
          <a:xfrm>
            <a:off x="7926951" y="500670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8 921 660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EA90D00-7394-0047-E4F3-A31B80B790AC}"/>
              </a:ext>
            </a:extLst>
          </p:cNvPr>
          <p:cNvSpPr txBox="1"/>
          <p:nvPr/>
        </p:nvSpPr>
        <p:spPr>
          <a:xfrm>
            <a:off x="138015" y="2625089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A72D508-870E-0143-1CB9-48BD9B65ADF2}"/>
              </a:ext>
            </a:extLst>
          </p:cNvPr>
          <p:cNvSpPr txBox="1"/>
          <p:nvPr/>
        </p:nvSpPr>
        <p:spPr>
          <a:xfrm>
            <a:off x="141791" y="4865663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municipal</a:t>
            </a:r>
          </a:p>
        </p:txBody>
      </p:sp>
    </p:spTree>
    <p:extLst>
      <p:ext uri="{BB962C8B-B14F-4D97-AF65-F5344CB8AC3E}">
        <p14:creationId xmlns:p14="http://schemas.microsoft.com/office/powerpoint/2010/main" val="99625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684C7F-617E-A369-DB01-9F86D216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4670" y="1130803"/>
            <a:ext cx="5493557" cy="535231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1572F1-3AA2-33C6-2B8A-6F724F20626B}"/>
              </a:ext>
            </a:extLst>
          </p:cNvPr>
          <p:cNvSpPr txBox="1"/>
          <p:nvPr/>
        </p:nvSpPr>
        <p:spPr>
          <a:xfrm>
            <a:off x="496588" y="374882"/>
            <a:ext cx="616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laboral a nivel estatal,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7582BF-E34F-0F23-8C51-58D23BBE5845}"/>
              </a:ext>
            </a:extLst>
          </p:cNvPr>
          <p:cNvSpPr txBox="1"/>
          <p:nvPr/>
        </p:nvSpPr>
        <p:spPr>
          <a:xfrm>
            <a:off x="496588" y="76978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ocupada de 12 años y más</a:t>
            </a:r>
          </a:p>
        </p:txBody>
      </p:sp>
    </p:spTree>
    <p:extLst>
      <p:ext uri="{BB962C8B-B14F-4D97-AF65-F5344CB8AC3E}">
        <p14:creationId xmlns:p14="http://schemas.microsoft.com/office/powerpoint/2010/main" val="390839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C71A8C0-BC07-32E2-7C6E-4346EED1727D}"/>
              </a:ext>
            </a:extLst>
          </p:cNvPr>
          <p:cNvSpPr txBox="1"/>
          <p:nvPr/>
        </p:nvSpPr>
        <p:spPr>
          <a:xfrm>
            <a:off x="496588" y="374882"/>
            <a:ext cx="6167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laboral a nivel estatal,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AC1325-99CE-ED5C-CAFC-E58B53C03D9A}"/>
              </a:ext>
            </a:extLst>
          </p:cNvPr>
          <p:cNvSpPr txBox="1"/>
          <p:nvPr/>
        </p:nvSpPr>
        <p:spPr>
          <a:xfrm>
            <a:off x="496588" y="769782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ocupada de 12 años y más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20470E-7B44-F6A7-B1C5-95CA2AEAEC86}"/>
              </a:ext>
            </a:extLst>
          </p:cNvPr>
          <p:cNvSpPr txBox="1"/>
          <p:nvPr/>
        </p:nvSpPr>
        <p:spPr>
          <a:xfrm>
            <a:off x="1282059" y="1631950"/>
            <a:ext cx="3363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Estados</a:t>
            </a:r>
            <a:endParaRPr lang="es-MX" dirty="0">
              <a:latin typeface="Montserrat Medium" panose="00000600000000000000" pitchFamily="2" charset="0"/>
              <a:hlinkClick r:id="rId3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998E3"/>
                </a:solidFill>
                <a:latin typeface="Montserrat Medium" panose="00000600000000000000" pitchFamily="2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Nivel estatal</a:t>
            </a:r>
            <a:endParaRPr lang="es-MX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endParaRPr lang="es-MX" dirty="0">
              <a:latin typeface="Montserrat Medium" panose="00000600000000000000" pitchFamily="2" charset="0"/>
            </a:endParaRPr>
          </a:p>
          <a:p>
            <a:r>
              <a:rPr lang="es-MX" dirty="0">
                <a:latin typeface="Montserrat Medium" panose="00000600000000000000" pitchFamily="2" charset="0"/>
              </a:rPr>
              <a:t>Municipal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  <a:hlinkClick r:id="rId4" action="ppaction://hlinkfile"/>
              </a:rPr>
              <a:t>Nivel municipal</a:t>
            </a:r>
            <a:endParaRPr lang="es-MX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5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5" action="ppaction://hlinkfile"/>
              </a:rPr>
              <a:t>intramunicipal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6" action="ppaction://hlinkfile"/>
              </a:rPr>
              <a:t>Nivel intermunicipal</a:t>
            </a:r>
            <a:endParaRPr lang="es-MX" dirty="0">
              <a:latin typeface="Montserrat Medium" panose="00000600000000000000" pitchFamily="2" charset="0"/>
            </a:endParaRPr>
          </a:p>
          <a:p>
            <a:endParaRPr lang="es-MX" dirty="0">
              <a:latin typeface="Montserrat Medium" panose="00000600000000000000" pitchFamily="2" charset="0"/>
            </a:endParaRP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Zonas Metropolitanas</a:t>
            </a:r>
          </a:p>
          <a:p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7" action="ppaction://hlinkfile"/>
              </a:rPr>
              <a:t>Nivel 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8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8" action="ppaction://hlinkfile"/>
              </a:rPr>
              <a:t>intramunicipal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9" action="ppaction://hlinkfile"/>
              </a:rPr>
              <a:t>Nivel intermunicipal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10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10" action="ppaction://hlinkfile"/>
              </a:rPr>
              <a:t>intermetropolitano</a:t>
            </a:r>
            <a:endParaRPr lang="es-MX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8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37DCAA2-1E76-3645-1FD7-BEFE7E13A419}"/>
              </a:ext>
            </a:extLst>
          </p:cNvPr>
          <p:cNvSpPr>
            <a:spLocks/>
          </p:cNvSpPr>
          <p:nvPr/>
        </p:nvSpPr>
        <p:spPr bwMode="auto">
          <a:xfrm>
            <a:off x="7650770" y="19491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F774326B-15B5-D7FE-C3DB-3F3C5E778F84}"/>
              </a:ext>
            </a:extLst>
          </p:cNvPr>
          <p:cNvSpPr>
            <a:spLocks/>
          </p:cNvSpPr>
          <p:nvPr/>
        </p:nvSpPr>
        <p:spPr bwMode="auto">
          <a:xfrm flipV="1">
            <a:off x="5797186" y="30159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2241E05F-45B1-52D7-1B14-073C631D76B1}"/>
              </a:ext>
            </a:extLst>
          </p:cNvPr>
          <p:cNvSpPr>
            <a:spLocks/>
          </p:cNvSpPr>
          <p:nvPr/>
        </p:nvSpPr>
        <p:spPr bwMode="auto">
          <a:xfrm>
            <a:off x="3944805" y="19491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AF5EF2-3CEE-89F8-9725-6A69C37660A2}"/>
              </a:ext>
            </a:extLst>
          </p:cNvPr>
          <p:cNvSpPr>
            <a:spLocks/>
          </p:cNvSpPr>
          <p:nvPr/>
        </p:nvSpPr>
        <p:spPr bwMode="auto">
          <a:xfrm>
            <a:off x="2093516" y="19491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E8039C3-DC19-0A43-4021-548A5F148209}"/>
              </a:ext>
            </a:extLst>
          </p:cNvPr>
          <p:cNvSpPr>
            <a:spLocks/>
          </p:cNvSpPr>
          <p:nvPr/>
        </p:nvSpPr>
        <p:spPr bwMode="auto">
          <a:xfrm flipV="1">
            <a:off x="2093516" y="30159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22263C3-BC9D-F1F6-C475-E91264EAFEBB}"/>
              </a:ext>
            </a:extLst>
          </p:cNvPr>
          <p:cNvSpPr>
            <a:spLocks/>
          </p:cNvSpPr>
          <p:nvPr/>
        </p:nvSpPr>
        <p:spPr bwMode="auto">
          <a:xfrm flipV="1">
            <a:off x="3944805" y="30159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70581C68-9F8B-16B9-1CAB-7ECCBBD2A09F}"/>
              </a:ext>
            </a:extLst>
          </p:cNvPr>
          <p:cNvSpPr>
            <a:spLocks/>
          </p:cNvSpPr>
          <p:nvPr/>
        </p:nvSpPr>
        <p:spPr bwMode="auto">
          <a:xfrm>
            <a:off x="5797186" y="19491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9FFB461-D4C5-C41B-08BB-7A944B70FBD6}"/>
              </a:ext>
            </a:extLst>
          </p:cNvPr>
          <p:cNvSpPr>
            <a:spLocks/>
          </p:cNvSpPr>
          <p:nvPr/>
        </p:nvSpPr>
        <p:spPr bwMode="auto">
          <a:xfrm flipV="1">
            <a:off x="7650770" y="30159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9F4486-7AD0-338E-0BCC-9EC88619ED3A}"/>
              </a:ext>
            </a:extLst>
          </p:cNvPr>
          <p:cNvSpPr txBox="1"/>
          <p:nvPr/>
        </p:nvSpPr>
        <p:spPr>
          <a:xfrm>
            <a:off x="627343" y="308117"/>
            <a:ext cx="946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por lugar de residencia hace 5 años,  2015 - 2020.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2C44918-122C-1E2E-68B9-4365E390C6D5}"/>
              </a:ext>
            </a:extLst>
          </p:cNvPr>
          <p:cNvSpPr txBox="1"/>
          <p:nvPr/>
        </p:nvSpPr>
        <p:spPr>
          <a:xfrm>
            <a:off x="616340" y="70301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5 años y más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1F7C92-936F-25FE-CA73-33B4D0C8B102}"/>
              </a:ext>
            </a:extLst>
          </p:cNvPr>
          <p:cNvSpPr txBox="1"/>
          <p:nvPr/>
        </p:nvSpPr>
        <p:spPr>
          <a:xfrm>
            <a:off x="4077464" y="1201798"/>
            <a:ext cx="1784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Residen en el estado / municipio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983632-6C94-9B12-5CD9-4ACAA68D1ED4}"/>
              </a:ext>
            </a:extLst>
          </p:cNvPr>
          <p:cNvSpPr txBox="1"/>
          <p:nvPr/>
        </p:nvSpPr>
        <p:spPr>
          <a:xfrm>
            <a:off x="4268137" y="279181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110 724 958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689F57-5C8D-B622-EBF5-3C84C2F1CB8F}"/>
              </a:ext>
            </a:extLst>
          </p:cNvPr>
          <p:cNvSpPr txBox="1"/>
          <p:nvPr/>
        </p:nvSpPr>
        <p:spPr>
          <a:xfrm>
            <a:off x="4614586" y="3161885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96.6%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D126EF-4731-8AFB-363E-F05AAF9FFF57}"/>
              </a:ext>
            </a:extLst>
          </p:cNvPr>
          <p:cNvSpPr txBox="1"/>
          <p:nvPr/>
        </p:nvSpPr>
        <p:spPr>
          <a:xfrm>
            <a:off x="5792896" y="1373545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Inmigrantes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CA86E-5E8B-8F3C-088D-75BF228733A0}"/>
              </a:ext>
            </a:extLst>
          </p:cNvPr>
          <p:cNvSpPr txBox="1"/>
          <p:nvPr/>
        </p:nvSpPr>
        <p:spPr>
          <a:xfrm>
            <a:off x="7638817" y="1369566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FCB397-03AA-5C04-970D-3F9DDCAA4D08}"/>
              </a:ext>
            </a:extLst>
          </p:cNvPr>
          <p:cNvSpPr txBox="1"/>
          <p:nvPr/>
        </p:nvSpPr>
        <p:spPr>
          <a:xfrm>
            <a:off x="2269793" y="1226757"/>
            <a:ext cx="166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</a:t>
            </a:r>
          </a:p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5 años y más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5359C0-4359-06AC-0C37-938B798DD64C}"/>
              </a:ext>
            </a:extLst>
          </p:cNvPr>
          <p:cNvSpPr txBox="1"/>
          <p:nvPr/>
        </p:nvSpPr>
        <p:spPr>
          <a:xfrm>
            <a:off x="6220041" y="279181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3 936 679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2F2CDB-76C9-30C5-3446-E800432EC2C6}"/>
              </a:ext>
            </a:extLst>
          </p:cNvPr>
          <p:cNvSpPr txBox="1"/>
          <p:nvPr/>
        </p:nvSpPr>
        <p:spPr>
          <a:xfrm>
            <a:off x="6492812" y="317567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3.4%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16D9C9-2478-B0F5-5F49-14D595461575}"/>
              </a:ext>
            </a:extLst>
          </p:cNvPr>
          <p:cNvSpPr txBox="1"/>
          <p:nvPr/>
        </p:nvSpPr>
        <p:spPr>
          <a:xfrm>
            <a:off x="2447209" y="280634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115 392 501</a:t>
            </a: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24F4F91-59BB-30A8-632A-1241564FAB58}"/>
              </a:ext>
            </a:extLst>
          </p:cNvPr>
          <p:cNvSpPr>
            <a:spLocks/>
          </p:cNvSpPr>
          <p:nvPr/>
        </p:nvSpPr>
        <p:spPr bwMode="auto">
          <a:xfrm>
            <a:off x="7588182" y="40827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4F9F0CB9-0A05-2924-61A0-5317A6003BA2}"/>
              </a:ext>
            </a:extLst>
          </p:cNvPr>
          <p:cNvSpPr>
            <a:spLocks/>
          </p:cNvSpPr>
          <p:nvPr/>
        </p:nvSpPr>
        <p:spPr bwMode="auto">
          <a:xfrm flipV="1">
            <a:off x="5734598" y="51495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3A0CB000-A9AB-294B-A2F5-1A242E6DAAC1}"/>
              </a:ext>
            </a:extLst>
          </p:cNvPr>
          <p:cNvSpPr>
            <a:spLocks/>
          </p:cNvSpPr>
          <p:nvPr/>
        </p:nvSpPr>
        <p:spPr bwMode="auto">
          <a:xfrm>
            <a:off x="3882217" y="40827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7F5D60E9-C690-4596-E9B3-017802DC08FD}"/>
              </a:ext>
            </a:extLst>
          </p:cNvPr>
          <p:cNvSpPr>
            <a:spLocks/>
          </p:cNvSpPr>
          <p:nvPr/>
        </p:nvSpPr>
        <p:spPr bwMode="auto">
          <a:xfrm>
            <a:off x="2030928" y="40827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EF6A60D5-2878-32F3-FF06-B45D3A9F5E0C}"/>
              </a:ext>
            </a:extLst>
          </p:cNvPr>
          <p:cNvSpPr>
            <a:spLocks/>
          </p:cNvSpPr>
          <p:nvPr/>
        </p:nvSpPr>
        <p:spPr bwMode="auto">
          <a:xfrm flipV="1">
            <a:off x="2030928" y="51495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3D903319-EF30-2F79-B19F-A6D75F4E26AC}"/>
              </a:ext>
            </a:extLst>
          </p:cNvPr>
          <p:cNvSpPr>
            <a:spLocks/>
          </p:cNvSpPr>
          <p:nvPr/>
        </p:nvSpPr>
        <p:spPr bwMode="auto">
          <a:xfrm flipV="1">
            <a:off x="3882217" y="51495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43790319-8755-21AD-41F4-37C160A954B9}"/>
              </a:ext>
            </a:extLst>
          </p:cNvPr>
          <p:cNvSpPr>
            <a:spLocks/>
          </p:cNvSpPr>
          <p:nvPr/>
        </p:nvSpPr>
        <p:spPr bwMode="auto">
          <a:xfrm>
            <a:off x="5734598" y="40827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CE57449C-8DA3-4B83-5589-C5EB35534393}"/>
              </a:ext>
            </a:extLst>
          </p:cNvPr>
          <p:cNvSpPr>
            <a:spLocks/>
          </p:cNvSpPr>
          <p:nvPr/>
        </p:nvSpPr>
        <p:spPr bwMode="auto">
          <a:xfrm flipV="1">
            <a:off x="7588182" y="5149584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E85670-F8E9-2D8A-C72B-53449FC09B7B}"/>
              </a:ext>
            </a:extLst>
          </p:cNvPr>
          <p:cNvSpPr txBox="1"/>
          <p:nvPr/>
        </p:nvSpPr>
        <p:spPr>
          <a:xfrm>
            <a:off x="4205549" y="492541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107 845 799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00F49C5-45B2-D913-97DC-63966AE55442}"/>
              </a:ext>
            </a:extLst>
          </p:cNvPr>
          <p:cNvSpPr txBox="1"/>
          <p:nvPr/>
        </p:nvSpPr>
        <p:spPr>
          <a:xfrm>
            <a:off x="4617365" y="5334250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94.5%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084449B-4AF1-D90F-D551-513C09A2F202}"/>
              </a:ext>
            </a:extLst>
          </p:cNvPr>
          <p:cNvSpPr txBox="1"/>
          <p:nvPr/>
        </p:nvSpPr>
        <p:spPr>
          <a:xfrm>
            <a:off x="6157453" y="492541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6 252 560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7D55BA1-534A-FD14-78FE-53D1D3FA0D87}"/>
              </a:ext>
            </a:extLst>
          </p:cNvPr>
          <p:cNvSpPr txBox="1"/>
          <p:nvPr/>
        </p:nvSpPr>
        <p:spPr>
          <a:xfrm>
            <a:off x="6430224" y="53092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5.5%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A90D01D-901E-3400-618C-623AB9131BB7}"/>
              </a:ext>
            </a:extLst>
          </p:cNvPr>
          <p:cNvSpPr txBox="1"/>
          <p:nvPr/>
        </p:nvSpPr>
        <p:spPr>
          <a:xfrm>
            <a:off x="2384621" y="493994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115 392 501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14C34BA-C7B3-C39D-5880-0D5715D4000A}"/>
              </a:ext>
            </a:extLst>
          </p:cNvPr>
          <p:cNvSpPr txBox="1"/>
          <p:nvPr/>
        </p:nvSpPr>
        <p:spPr>
          <a:xfrm>
            <a:off x="8046703" y="493994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6 252 560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6BA8908-8291-CD62-19C6-87AFD2268BA9}"/>
              </a:ext>
            </a:extLst>
          </p:cNvPr>
          <p:cNvSpPr txBox="1"/>
          <p:nvPr/>
        </p:nvSpPr>
        <p:spPr>
          <a:xfrm>
            <a:off x="257767" y="2558324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583F3DC-9DD9-0077-FBA3-2925CA21FA70}"/>
              </a:ext>
            </a:extLst>
          </p:cNvPr>
          <p:cNvSpPr txBox="1"/>
          <p:nvPr/>
        </p:nvSpPr>
        <p:spPr>
          <a:xfrm>
            <a:off x="261543" y="4798898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municipal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A3FDD1D-F0A8-81AF-D5C0-1DF57595725F}"/>
              </a:ext>
            </a:extLst>
          </p:cNvPr>
          <p:cNvSpPr txBox="1"/>
          <p:nvPr/>
        </p:nvSpPr>
        <p:spPr>
          <a:xfrm>
            <a:off x="8080237" y="279181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3 936 679</a:t>
            </a:r>
          </a:p>
        </p:txBody>
      </p:sp>
    </p:spTree>
    <p:extLst>
      <p:ext uri="{BB962C8B-B14F-4D97-AF65-F5344CB8AC3E}">
        <p14:creationId xmlns:p14="http://schemas.microsoft.com/office/powerpoint/2010/main" val="390225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0117E27-2EF5-82EF-7156-DC995C5A78C5}"/>
              </a:ext>
            </a:extLst>
          </p:cNvPr>
          <p:cNvSpPr txBox="1"/>
          <p:nvPr/>
        </p:nvSpPr>
        <p:spPr>
          <a:xfrm>
            <a:off x="647700" y="654050"/>
            <a:ext cx="6216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691B31"/>
                </a:solidFill>
                <a:latin typeface="Montserrat SemiBold" panose="00000700000000000000" pitchFamily="2" charset="0"/>
              </a:rPr>
              <a:t>Migración interna de México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8C41B8-5F09-2A21-2B4F-2E024B8BBA4C}"/>
              </a:ext>
            </a:extLst>
          </p:cNvPr>
          <p:cNvSpPr txBox="1"/>
          <p:nvPr/>
        </p:nvSpPr>
        <p:spPr>
          <a:xfrm>
            <a:off x="901700" y="1478281"/>
            <a:ext cx="4330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Lugar de nacimiento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Lugar de residencia hace 5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Migración de retorno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Movilidad laboral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Movilidad estudiantil </a:t>
            </a:r>
          </a:p>
          <a:p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AAD2D2-37B0-8876-2DF9-E4359F8932C1}"/>
              </a:ext>
            </a:extLst>
          </p:cNvPr>
          <p:cNvSpPr txBox="1"/>
          <p:nvPr/>
        </p:nvSpPr>
        <p:spPr>
          <a:xfrm>
            <a:off x="901700" y="3665379"/>
            <a:ext cx="4229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Lugar de residencia hace 5 años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Movilidad Laboral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</a:rPr>
              <a:t>Movilidad estudiantil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E893D7-DA76-3ADA-77CD-1E340BB977D7}"/>
              </a:ext>
            </a:extLst>
          </p:cNvPr>
          <p:cNvSpPr txBox="1"/>
          <p:nvPr/>
        </p:nvSpPr>
        <p:spPr>
          <a:xfrm>
            <a:off x="901700" y="3250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691B31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Zonas Metropolitanas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562BE20-77C1-D950-5CD8-50A844B58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36550"/>
              </p:ext>
            </p:extLst>
          </p:nvPr>
        </p:nvGraphicFramePr>
        <p:xfrm>
          <a:off x="6445250" y="2203291"/>
          <a:ext cx="4267200" cy="1703705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1751549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5518151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700726176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458611376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Estado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Municipio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ZM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474039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Lugar de nacimiento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564824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Lugar de residencia hace 5 años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757165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Migración de retorno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 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099487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Movilidad laboral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27813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Movilidad estudiantil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✔️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047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80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D75F3F-7396-B91D-96DC-A6D0F3840DE3}"/>
              </a:ext>
            </a:extLst>
          </p:cNvPr>
          <p:cNvSpPr txBox="1"/>
          <p:nvPr/>
        </p:nvSpPr>
        <p:spPr>
          <a:xfrm>
            <a:off x="627343" y="308117"/>
            <a:ext cx="946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por lugar de residencia hace 5 años,  2015 - 2020.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65AFAF-61E2-3E53-7D61-4E64A55E9C44}"/>
              </a:ext>
            </a:extLst>
          </p:cNvPr>
          <p:cNvSpPr txBox="1"/>
          <p:nvPr/>
        </p:nvSpPr>
        <p:spPr>
          <a:xfrm>
            <a:off x="616340" y="70301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5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4A9B84F-B13F-77F6-659A-4E4E0613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192" y="903072"/>
            <a:ext cx="5411007" cy="55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9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A415107-1874-D8BE-2FA5-5E3F7798529A}"/>
              </a:ext>
            </a:extLst>
          </p:cNvPr>
          <p:cNvSpPr txBox="1"/>
          <p:nvPr/>
        </p:nvSpPr>
        <p:spPr>
          <a:xfrm>
            <a:off x="1282059" y="1631950"/>
            <a:ext cx="3363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Estados</a:t>
            </a:r>
            <a:endParaRPr lang="es-MX" dirty="0">
              <a:latin typeface="Montserrat Medium" panose="00000600000000000000" pitchFamily="2" charset="0"/>
              <a:hlinkClick r:id="rId2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998E3"/>
                </a:solidFill>
                <a:latin typeface="Montserrat Medium" panose="00000600000000000000" pitchFamily="2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Nivel estatal</a:t>
            </a:r>
            <a:endParaRPr lang="es-MX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endParaRPr lang="es-MX" dirty="0">
              <a:latin typeface="Montserrat Medium" panose="00000600000000000000" pitchFamily="2" charset="0"/>
            </a:endParaRPr>
          </a:p>
          <a:p>
            <a:r>
              <a:rPr lang="es-MX" dirty="0">
                <a:latin typeface="Montserrat Medium" panose="00000600000000000000" pitchFamily="2" charset="0"/>
              </a:rPr>
              <a:t>Municipal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  <a:hlinkClick r:id="rId3" action="ppaction://hlinkfile"/>
              </a:rPr>
              <a:t>Nivel municipal</a:t>
            </a:r>
            <a:endParaRPr lang="es-MX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4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4" action="ppaction://hlinkfile"/>
              </a:rPr>
              <a:t>intramunicipal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5" action="ppaction://hlinkfile"/>
              </a:rPr>
              <a:t>Nivel intermunicipal</a:t>
            </a:r>
            <a:endParaRPr lang="es-MX" dirty="0">
              <a:latin typeface="Montserrat Medium" panose="00000600000000000000" pitchFamily="2" charset="0"/>
            </a:endParaRPr>
          </a:p>
          <a:p>
            <a:endParaRPr lang="es-MX" dirty="0">
              <a:latin typeface="Montserrat Medium" panose="00000600000000000000" pitchFamily="2" charset="0"/>
            </a:endParaRPr>
          </a:p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Zonas Metropolitanas</a:t>
            </a:r>
          </a:p>
          <a:p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6" action="ppaction://hlinkfile"/>
              </a:rPr>
              <a:t>Nivel 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7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7" action="ppaction://hlinkfile"/>
              </a:rPr>
              <a:t>intramunicipal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8" action="ppaction://hlinkfile"/>
              </a:rPr>
              <a:t>Nivel intermunicipal</a:t>
            </a:r>
            <a:endParaRPr lang="es-MX" dirty="0"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Montserrat Medium" panose="00000600000000000000" pitchFamily="2" charset="0"/>
                <a:hlinkClick r:id="rId9" action="ppaction://hlinkfile"/>
              </a:rPr>
              <a:t>Nivel </a:t>
            </a:r>
            <a:r>
              <a:rPr lang="es-MX" dirty="0" err="1">
                <a:latin typeface="Montserrat Medium" panose="00000600000000000000" pitchFamily="2" charset="0"/>
                <a:hlinkClick r:id="rId9" action="ppaction://hlinkfile"/>
              </a:rPr>
              <a:t>intermetropolitano</a:t>
            </a:r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B54E0B-256C-B767-8A22-5199D8F7B675}"/>
              </a:ext>
            </a:extLst>
          </p:cNvPr>
          <p:cNvSpPr txBox="1"/>
          <p:nvPr/>
        </p:nvSpPr>
        <p:spPr>
          <a:xfrm>
            <a:off x="627343" y="308117"/>
            <a:ext cx="946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por lugar de residencia hace 5 años,  2015 - 2020.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72325B-73AC-7BF6-63C5-797F6E60011C}"/>
              </a:ext>
            </a:extLst>
          </p:cNvPr>
          <p:cNvSpPr txBox="1"/>
          <p:nvPr/>
        </p:nvSpPr>
        <p:spPr>
          <a:xfrm>
            <a:off x="616340" y="70301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5 años y más</a:t>
            </a:r>
          </a:p>
        </p:txBody>
      </p:sp>
    </p:spTree>
    <p:extLst>
      <p:ext uri="{BB962C8B-B14F-4D97-AF65-F5344CB8AC3E}">
        <p14:creationId xmlns:p14="http://schemas.microsoft.com/office/powerpoint/2010/main" val="405335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37DCAA2-1E76-3645-1FD7-BEFE7E13A419}"/>
              </a:ext>
            </a:extLst>
          </p:cNvPr>
          <p:cNvSpPr>
            <a:spLocks/>
          </p:cNvSpPr>
          <p:nvPr/>
        </p:nvSpPr>
        <p:spPr bwMode="auto">
          <a:xfrm>
            <a:off x="7650770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F774326B-15B5-D7FE-C3DB-3F3C5E778F84}"/>
              </a:ext>
            </a:extLst>
          </p:cNvPr>
          <p:cNvSpPr>
            <a:spLocks/>
          </p:cNvSpPr>
          <p:nvPr/>
        </p:nvSpPr>
        <p:spPr bwMode="auto">
          <a:xfrm flipV="1">
            <a:off x="5797186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2241E05F-45B1-52D7-1B14-073C631D76B1}"/>
              </a:ext>
            </a:extLst>
          </p:cNvPr>
          <p:cNvSpPr>
            <a:spLocks/>
          </p:cNvSpPr>
          <p:nvPr/>
        </p:nvSpPr>
        <p:spPr bwMode="auto">
          <a:xfrm>
            <a:off x="3944805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AF5EF2-3CEE-89F8-9725-6A69C37660A2}"/>
              </a:ext>
            </a:extLst>
          </p:cNvPr>
          <p:cNvSpPr>
            <a:spLocks/>
          </p:cNvSpPr>
          <p:nvPr/>
        </p:nvSpPr>
        <p:spPr bwMode="auto">
          <a:xfrm>
            <a:off x="2093516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E8039C3-DC19-0A43-4021-548A5F148209}"/>
              </a:ext>
            </a:extLst>
          </p:cNvPr>
          <p:cNvSpPr>
            <a:spLocks/>
          </p:cNvSpPr>
          <p:nvPr/>
        </p:nvSpPr>
        <p:spPr bwMode="auto">
          <a:xfrm flipV="1">
            <a:off x="2093516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22263C3-BC9D-F1F6-C475-E91264EAFEBB}"/>
              </a:ext>
            </a:extLst>
          </p:cNvPr>
          <p:cNvSpPr>
            <a:spLocks/>
          </p:cNvSpPr>
          <p:nvPr/>
        </p:nvSpPr>
        <p:spPr bwMode="auto">
          <a:xfrm flipV="1">
            <a:off x="3944805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70581C68-9F8B-16B9-1CAB-7ECCBBD2A09F}"/>
              </a:ext>
            </a:extLst>
          </p:cNvPr>
          <p:cNvSpPr>
            <a:spLocks/>
          </p:cNvSpPr>
          <p:nvPr/>
        </p:nvSpPr>
        <p:spPr bwMode="auto">
          <a:xfrm>
            <a:off x="5797186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9FFB461-D4C5-C41B-08BB-7A944B70FBD6}"/>
              </a:ext>
            </a:extLst>
          </p:cNvPr>
          <p:cNvSpPr>
            <a:spLocks/>
          </p:cNvSpPr>
          <p:nvPr/>
        </p:nvSpPr>
        <p:spPr bwMode="auto">
          <a:xfrm flipV="1">
            <a:off x="7650770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1F7C92-936F-25FE-CA73-33B4D0C8B102}"/>
              </a:ext>
            </a:extLst>
          </p:cNvPr>
          <p:cNvSpPr txBox="1"/>
          <p:nvPr/>
        </p:nvSpPr>
        <p:spPr>
          <a:xfrm>
            <a:off x="4077464" y="1749977"/>
            <a:ext cx="178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Residen en el estado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983632-6C94-9B12-5CD9-4ACAA68D1ED4}"/>
              </a:ext>
            </a:extLst>
          </p:cNvPr>
          <p:cNvSpPr txBox="1"/>
          <p:nvPr/>
        </p:nvSpPr>
        <p:spPr>
          <a:xfrm>
            <a:off x="4268137" y="3339997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102 703 210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689F57-5C8D-B622-EBF5-3C84C2F1CB8F}"/>
              </a:ext>
            </a:extLst>
          </p:cNvPr>
          <p:cNvSpPr txBox="1"/>
          <p:nvPr/>
        </p:nvSpPr>
        <p:spPr>
          <a:xfrm>
            <a:off x="4614586" y="3710064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82.7%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D126EF-4731-8AFB-363E-F05AAF9FFF57}"/>
              </a:ext>
            </a:extLst>
          </p:cNvPr>
          <p:cNvSpPr txBox="1"/>
          <p:nvPr/>
        </p:nvSpPr>
        <p:spPr>
          <a:xfrm>
            <a:off x="5792896" y="1921724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Inmigrantes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CA86E-5E8B-8F3C-088D-75BF228733A0}"/>
              </a:ext>
            </a:extLst>
          </p:cNvPr>
          <p:cNvSpPr txBox="1"/>
          <p:nvPr/>
        </p:nvSpPr>
        <p:spPr>
          <a:xfrm>
            <a:off x="7638817" y="1917745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FCB397-03AA-5C04-970D-3F9DDCAA4D08}"/>
              </a:ext>
            </a:extLst>
          </p:cNvPr>
          <p:cNvSpPr txBox="1"/>
          <p:nvPr/>
        </p:nvSpPr>
        <p:spPr>
          <a:xfrm>
            <a:off x="2176614" y="1827274"/>
            <a:ext cx="1662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Población total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5359C0-4359-06AC-0C37-938B798DD64C}"/>
              </a:ext>
            </a:extLst>
          </p:cNvPr>
          <p:cNvSpPr txBox="1"/>
          <p:nvPr/>
        </p:nvSpPr>
        <p:spPr>
          <a:xfrm>
            <a:off x="6203688" y="333999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21 446 696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2F2CDB-76C9-30C5-3446-E800432EC2C6}"/>
              </a:ext>
            </a:extLst>
          </p:cNvPr>
          <p:cNvSpPr txBox="1"/>
          <p:nvPr/>
        </p:nvSpPr>
        <p:spPr>
          <a:xfrm>
            <a:off x="6492812" y="372385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17.3%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16D9C9-2478-B0F5-5F49-14D595461575}"/>
              </a:ext>
            </a:extLst>
          </p:cNvPr>
          <p:cNvSpPr txBox="1"/>
          <p:nvPr/>
        </p:nvSpPr>
        <p:spPr>
          <a:xfrm>
            <a:off x="2447209" y="335451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125 515 554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6BA8908-8291-CD62-19C6-87AFD2268BA9}"/>
              </a:ext>
            </a:extLst>
          </p:cNvPr>
          <p:cNvSpPr txBox="1"/>
          <p:nvPr/>
        </p:nvSpPr>
        <p:spPr>
          <a:xfrm>
            <a:off x="350770" y="3265651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1692D7-017A-FAE9-C686-FAA476B82DB8}"/>
              </a:ext>
            </a:extLst>
          </p:cNvPr>
          <p:cNvSpPr txBox="1"/>
          <p:nvPr/>
        </p:nvSpPr>
        <p:spPr>
          <a:xfrm>
            <a:off x="627343" y="308117"/>
            <a:ext cx="670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por lugar de nacimiento, 2020.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4CAB90-65D2-0883-09C9-4DA5A55BD6D9}"/>
              </a:ext>
            </a:extLst>
          </p:cNvPr>
          <p:cNvSpPr txBox="1"/>
          <p:nvPr/>
        </p:nvSpPr>
        <p:spPr>
          <a:xfrm>
            <a:off x="616340" y="703017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total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5D2892-1F64-2334-DB2C-C585AFD51C78}"/>
              </a:ext>
            </a:extLst>
          </p:cNvPr>
          <p:cNvSpPr txBox="1"/>
          <p:nvPr/>
        </p:nvSpPr>
        <p:spPr>
          <a:xfrm>
            <a:off x="8039716" y="334852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21 446 696</a:t>
            </a:r>
          </a:p>
        </p:txBody>
      </p:sp>
    </p:spTree>
    <p:extLst>
      <p:ext uri="{BB962C8B-B14F-4D97-AF65-F5344CB8AC3E}">
        <p14:creationId xmlns:p14="http://schemas.microsoft.com/office/powerpoint/2010/main" val="40821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DEA392-8E00-C4C5-ADE8-762C88A01A5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1090" y="978921"/>
            <a:ext cx="5422120" cy="55709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321866-8AEF-F7D3-D91D-F9D19101B524}"/>
              </a:ext>
            </a:extLst>
          </p:cNvPr>
          <p:cNvSpPr txBox="1"/>
          <p:nvPr/>
        </p:nvSpPr>
        <p:spPr>
          <a:xfrm>
            <a:off x="627343" y="308117"/>
            <a:ext cx="670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por lugar de nacimiento,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2DDB36-DB2C-0D60-D14E-693C6D3A4384}"/>
              </a:ext>
            </a:extLst>
          </p:cNvPr>
          <p:cNvSpPr txBox="1"/>
          <p:nvPr/>
        </p:nvSpPr>
        <p:spPr>
          <a:xfrm>
            <a:off x="616340" y="703017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total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AC8F60-AE14-A50C-21CC-24CB1E2B6559}"/>
              </a:ext>
            </a:extLst>
          </p:cNvPr>
          <p:cNvSpPr txBox="1"/>
          <p:nvPr/>
        </p:nvSpPr>
        <p:spPr>
          <a:xfrm>
            <a:off x="7073900" y="2448014"/>
            <a:ext cx="38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 Medium" panose="00000600000000000000" pitchFamily="2" charset="0"/>
                <a:hlinkClick r:id="rId4" action="ppaction://hlinkfile"/>
              </a:rPr>
              <a:t>Migración por lugar de nacimiento, 2020</a:t>
            </a:r>
            <a:endParaRPr lang="es-MX" dirty="0">
              <a:latin typeface="Montserrat Medium" panose="00000600000000000000" pitchFamily="2" charset="0"/>
              <a:hlinkClick r:id="rId5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12864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A37DCAA2-1E76-3645-1FD7-BEFE7E13A419}"/>
              </a:ext>
            </a:extLst>
          </p:cNvPr>
          <p:cNvSpPr>
            <a:spLocks/>
          </p:cNvSpPr>
          <p:nvPr/>
        </p:nvSpPr>
        <p:spPr bwMode="auto">
          <a:xfrm>
            <a:off x="7650770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F774326B-15B5-D7FE-C3DB-3F3C5E778F84}"/>
              </a:ext>
            </a:extLst>
          </p:cNvPr>
          <p:cNvSpPr>
            <a:spLocks/>
          </p:cNvSpPr>
          <p:nvPr/>
        </p:nvSpPr>
        <p:spPr bwMode="auto">
          <a:xfrm flipV="1">
            <a:off x="5797186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2241E05F-45B1-52D7-1B14-073C631D76B1}"/>
              </a:ext>
            </a:extLst>
          </p:cNvPr>
          <p:cNvSpPr>
            <a:spLocks/>
          </p:cNvSpPr>
          <p:nvPr/>
        </p:nvSpPr>
        <p:spPr bwMode="auto">
          <a:xfrm>
            <a:off x="3944805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AF5EF2-3CEE-89F8-9725-6A69C37660A2}"/>
              </a:ext>
            </a:extLst>
          </p:cNvPr>
          <p:cNvSpPr>
            <a:spLocks/>
          </p:cNvSpPr>
          <p:nvPr/>
        </p:nvSpPr>
        <p:spPr bwMode="auto">
          <a:xfrm>
            <a:off x="2093516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E8039C3-DC19-0A43-4021-548A5F148209}"/>
              </a:ext>
            </a:extLst>
          </p:cNvPr>
          <p:cNvSpPr>
            <a:spLocks/>
          </p:cNvSpPr>
          <p:nvPr/>
        </p:nvSpPr>
        <p:spPr bwMode="auto">
          <a:xfrm flipV="1">
            <a:off x="2093516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22263C3-BC9D-F1F6-C475-E91264EAFEBB}"/>
              </a:ext>
            </a:extLst>
          </p:cNvPr>
          <p:cNvSpPr>
            <a:spLocks/>
          </p:cNvSpPr>
          <p:nvPr/>
        </p:nvSpPr>
        <p:spPr bwMode="auto">
          <a:xfrm flipV="1">
            <a:off x="3944805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70581C68-9F8B-16B9-1CAB-7ECCBBD2A09F}"/>
              </a:ext>
            </a:extLst>
          </p:cNvPr>
          <p:cNvSpPr>
            <a:spLocks/>
          </p:cNvSpPr>
          <p:nvPr/>
        </p:nvSpPr>
        <p:spPr bwMode="auto">
          <a:xfrm>
            <a:off x="5797186" y="24973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9FFB461-D4C5-C41B-08BB-7A944B70FBD6}"/>
              </a:ext>
            </a:extLst>
          </p:cNvPr>
          <p:cNvSpPr>
            <a:spLocks/>
          </p:cNvSpPr>
          <p:nvPr/>
        </p:nvSpPr>
        <p:spPr bwMode="auto">
          <a:xfrm flipV="1">
            <a:off x="7650770" y="3564163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1F7C92-936F-25FE-CA73-33B4D0C8B102}"/>
              </a:ext>
            </a:extLst>
          </p:cNvPr>
          <p:cNvSpPr txBox="1"/>
          <p:nvPr/>
        </p:nvSpPr>
        <p:spPr>
          <a:xfrm>
            <a:off x="4077464" y="1749977"/>
            <a:ext cx="1784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Residen en el estado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983632-6C94-9B12-5CD9-4ACAA68D1ED4}"/>
              </a:ext>
            </a:extLst>
          </p:cNvPr>
          <p:cNvSpPr txBox="1"/>
          <p:nvPr/>
        </p:nvSpPr>
        <p:spPr>
          <a:xfrm>
            <a:off x="4268137" y="333999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110 724 958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689F57-5C8D-B622-EBF5-3C84C2F1CB8F}"/>
              </a:ext>
            </a:extLst>
          </p:cNvPr>
          <p:cNvSpPr txBox="1"/>
          <p:nvPr/>
        </p:nvSpPr>
        <p:spPr>
          <a:xfrm>
            <a:off x="4614586" y="3710064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99.1%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D126EF-4731-8AFB-363E-F05AAF9FFF57}"/>
              </a:ext>
            </a:extLst>
          </p:cNvPr>
          <p:cNvSpPr txBox="1"/>
          <p:nvPr/>
        </p:nvSpPr>
        <p:spPr>
          <a:xfrm>
            <a:off x="5792896" y="1921724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Inmigrantes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CA86E-5E8B-8F3C-088D-75BF228733A0}"/>
              </a:ext>
            </a:extLst>
          </p:cNvPr>
          <p:cNvSpPr txBox="1"/>
          <p:nvPr/>
        </p:nvSpPr>
        <p:spPr>
          <a:xfrm>
            <a:off x="7638817" y="1917745"/>
            <a:ext cx="201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Emigrantes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FCB397-03AA-5C04-970D-3F9DDCAA4D08}"/>
              </a:ext>
            </a:extLst>
          </p:cNvPr>
          <p:cNvSpPr txBox="1"/>
          <p:nvPr/>
        </p:nvSpPr>
        <p:spPr>
          <a:xfrm>
            <a:off x="2269793" y="1774936"/>
            <a:ext cx="166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</a:t>
            </a:r>
          </a:p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5 años y más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5359C0-4359-06AC-0C37-938B798DD64C}"/>
              </a:ext>
            </a:extLst>
          </p:cNvPr>
          <p:cNvSpPr txBox="1"/>
          <p:nvPr/>
        </p:nvSpPr>
        <p:spPr>
          <a:xfrm>
            <a:off x="6287627" y="333999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1 011 622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2F2CDB-76C9-30C5-3446-E800432EC2C6}"/>
              </a:ext>
            </a:extLst>
          </p:cNvPr>
          <p:cNvSpPr txBox="1"/>
          <p:nvPr/>
        </p:nvSpPr>
        <p:spPr>
          <a:xfrm>
            <a:off x="6492812" y="372385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0.9%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16D9C9-2478-B0F5-5F49-14D595461575}"/>
              </a:ext>
            </a:extLst>
          </p:cNvPr>
          <p:cNvSpPr txBox="1"/>
          <p:nvPr/>
        </p:nvSpPr>
        <p:spPr>
          <a:xfrm>
            <a:off x="2447209" y="335451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115 392 501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6BA8908-8291-CD62-19C6-87AFD2268BA9}"/>
              </a:ext>
            </a:extLst>
          </p:cNvPr>
          <p:cNvSpPr txBox="1"/>
          <p:nvPr/>
        </p:nvSpPr>
        <p:spPr>
          <a:xfrm>
            <a:off x="350770" y="3265651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1692D7-017A-FAE9-C686-FAA476B82DB8}"/>
              </a:ext>
            </a:extLst>
          </p:cNvPr>
          <p:cNvSpPr txBox="1"/>
          <p:nvPr/>
        </p:nvSpPr>
        <p:spPr>
          <a:xfrm>
            <a:off x="627343" y="308117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de retorno, 2020.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4CAB90-65D2-0883-09C9-4DA5A55BD6D9}"/>
              </a:ext>
            </a:extLst>
          </p:cNvPr>
          <p:cNvSpPr txBox="1"/>
          <p:nvPr/>
        </p:nvSpPr>
        <p:spPr>
          <a:xfrm>
            <a:off x="616340" y="70301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5 años y más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E18812-4C7A-1235-55E8-EF4BD24DF649}"/>
              </a:ext>
            </a:extLst>
          </p:cNvPr>
          <p:cNvSpPr txBox="1"/>
          <p:nvPr/>
        </p:nvSpPr>
        <p:spPr>
          <a:xfrm>
            <a:off x="8140008" y="336489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1 011 622</a:t>
            </a:r>
          </a:p>
        </p:txBody>
      </p:sp>
    </p:spTree>
    <p:extLst>
      <p:ext uri="{BB962C8B-B14F-4D97-AF65-F5344CB8AC3E}">
        <p14:creationId xmlns:p14="http://schemas.microsoft.com/office/powerpoint/2010/main" val="375407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19940FA-B823-AC8E-0D5F-1F2F00DA79B9}"/>
              </a:ext>
            </a:extLst>
          </p:cNvPr>
          <p:cNvSpPr txBox="1"/>
          <p:nvPr/>
        </p:nvSpPr>
        <p:spPr>
          <a:xfrm>
            <a:off x="627343" y="308117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Migración de retorno,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FD516C-A848-A2B2-8D7E-F185FBCF0E02}"/>
              </a:ext>
            </a:extLst>
          </p:cNvPr>
          <p:cNvSpPr txBox="1"/>
          <p:nvPr/>
        </p:nvSpPr>
        <p:spPr>
          <a:xfrm>
            <a:off x="616340" y="70301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5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7EC573-BF2A-20EE-5F78-965EB6F66C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2795" y="1341424"/>
            <a:ext cx="4901420" cy="49838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AB2D1E8-A1FB-4397-76B9-08AF172E23CB}"/>
              </a:ext>
            </a:extLst>
          </p:cNvPr>
          <p:cNvSpPr txBox="1"/>
          <p:nvPr/>
        </p:nvSpPr>
        <p:spPr>
          <a:xfrm>
            <a:off x="7073900" y="2448014"/>
            <a:ext cx="387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latin typeface="Montserrat Medium" panose="00000600000000000000" pitchFamily="2" charset="0"/>
                <a:hlinkClick r:id="rId3" action="ppaction://hlinkfile"/>
              </a:rPr>
              <a:t>Migración de retorno a nivel estatal, 2020</a:t>
            </a:r>
            <a:endParaRPr lang="es-MX" dirty="0">
              <a:latin typeface="Montserrat Medium" panose="00000600000000000000" pitchFamily="2" charset="0"/>
              <a:hlinkClick r:id="rId4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25318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1043228-D50C-753E-ADA9-D1BAEFF7BCCF}"/>
              </a:ext>
            </a:extLst>
          </p:cNvPr>
          <p:cNvSpPr txBox="1"/>
          <p:nvPr/>
        </p:nvSpPr>
        <p:spPr>
          <a:xfrm>
            <a:off x="1035050" y="8582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hlinkClick r:id="rId2"/>
              </a:rPr>
              <a:t>https://migdep.colmex.mx/geografiaretorno.html</a:t>
            </a:r>
            <a:r>
              <a:rPr lang="es-MX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6F1740-C311-2626-0BE5-94ED7A3F99C2}"/>
              </a:ext>
            </a:extLst>
          </p:cNvPr>
          <p:cNvSpPr txBox="1"/>
          <p:nvPr/>
        </p:nvSpPr>
        <p:spPr>
          <a:xfrm>
            <a:off x="1035050" y="488950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Infografía del COLMEX</a:t>
            </a:r>
          </a:p>
        </p:txBody>
      </p:sp>
    </p:spTree>
    <p:extLst>
      <p:ext uri="{BB962C8B-B14F-4D97-AF65-F5344CB8AC3E}">
        <p14:creationId xmlns:p14="http://schemas.microsoft.com/office/powerpoint/2010/main" val="162766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C7BBD97F-2BAA-7614-0C9F-620AB352A2B4}"/>
              </a:ext>
            </a:extLst>
          </p:cNvPr>
          <p:cNvSpPr>
            <a:spLocks/>
          </p:cNvSpPr>
          <p:nvPr/>
        </p:nvSpPr>
        <p:spPr bwMode="auto">
          <a:xfrm>
            <a:off x="7251158" y="19366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F43A6AA-2598-6504-8D58-63EEA0B65F46}"/>
              </a:ext>
            </a:extLst>
          </p:cNvPr>
          <p:cNvSpPr>
            <a:spLocks/>
          </p:cNvSpPr>
          <p:nvPr/>
        </p:nvSpPr>
        <p:spPr bwMode="auto">
          <a:xfrm flipV="1">
            <a:off x="5397574" y="30034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C046E4B-EC67-A999-D430-57B0648CF27A}"/>
              </a:ext>
            </a:extLst>
          </p:cNvPr>
          <p:cNvSpPr>
            <a:spLocks/>
          </p:cNvSpPr>
          <p:nvPr/>
        </p:nvSpPr>
        <p:spPr bwMode="auto">
          <a:xfrm>
            <a:off x="3545193" y="19366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06796E13-FF09-F08C-8E8B-94E1435D1839}"/>
              </a:ext>
            </a:extLst>
          </p:cNvPr>
          <p:cNvSpPr>
            <a:spLocks/>
          </p:cNvSpPr>
          <p:nvPr/>
        </p:nvSpPr>
        <p:spPr bwMode="auto">
          <a:xfrm>
            <a:off x="1693904" y="19366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5EEB8C61-9CB4-AD3A-E9B6-19DF3DDADECC}"/>
              </a:ext>
            </a:extLst>
          </p:cNvPr>
          <p:cNvSpPr>
            <a:spLocks/>
          </p:cNvSpPr>
          <p:nvPr/>
        </p:nvSpPr>
        <p:spPr bwMode="auto">
          <a:xfrm flipV="1">
            <a:off x="1693904" y="30034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66A3B584-D26A-2F87-B8A7-5A64056215DA}"/>
              </a:ext>
            </a:extLst>
          </p:cNvPr>
          <p:cNvSpPr>
            <a:spLocks/>
          </p:cNvSpPr>
          <p:nvPr/>
        </p:nvSpPr>
        <p:spPr bwMode="auto">
          <a:xfrm flipV="1">
            <a:off x="3545193" y="30034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19A743D-3D76-64C8-B78D-4D42E084E1D0}"/>
              </a:ext>
            </a:extLst>
          </p:cNvPr>
          <p:cNvSpPr>
            <a:spLocks/>
          </p:cNvSpPr>
          <p:nvPr/>
        </p:nvSpPr>
        <p:spPr bwMode="auto">
          <a:xfrm>
            <a:off x="5397574" y="19366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B31283E-71C3-2200-9D17-9B4BC773AD53}"/>
              </a:ext>
            </a:extLst>
          </p:cNvPr>
          <p:cNvSpPr>
            <a:spLocks/>
          </p:cNvSpPr>
          <p:nvPr/>
        </p:nvSpPr>
        <p:spPr bwMode="auto">
          <a:xfrm flipV="1">
            <a:off x="7251158" y="3003456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D81D820-136E-8393-4356-3FABDF3E588A}"/>
              </a:ext>
            </a:extLst>
          </p:cNvPr>
          <p:cNvSpPr txBox="1"/>
          <p:nvPr/>
        </p:nvSpPr>
        <p:spPr>
          <a:xfrm>
            <a:off x="496588" y="374882"/>
            <a:ext cx="4506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estudiantil, 2020.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C08D88-B41A-D538-1552-40C272E4BD12}"/>
              </a:ext>
            </a:extLst>
          </p:cNvPr>
          <p:cNvSpPr txBox="1"/>
          <p:nvPr/>
        </p:nvSpPr>
        <p:spPr>
          <a:xfrm>
            <a:off x="496588" y="769782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255F60E-AA05-1A1A-1219-CB316FD7D32F}"/>
              </a:ext>
            </a:extLst>
          </p:cNvPr>
          <p:cNvSpPr txBox="1"/>
          <p:nvPr/>
        </p:nvSpPr>
        <p:spPr>
          <a:xfrm>
            <a:off x="3748716" y="1373936"/>
            <a:ext cx="166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Estudian en el estado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EA2F6D-75E8-EA1C-B7ED-4FB8BBBE0C5E}"/>
              </a:ext>
            </a:extLst>
          </p:cNvPr>
          <p:cNvSpPr txBox="1"/>
          <p:nvPr/>
        </p:nvSpPr>
        <p:spPr>
          <a:xfrm>
            <a:off x="3928441" y="274809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32 083 385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E1790A2-CE0A-BCBD-6908-DD270613BA7E}"/>
              </a:ext>
            </a:extLst>
          </p:cNvPr>
          <p:cNvSpPr txBox="1"/>
          <p:nvPr/>
        </p:nvSpPr>
        <p:spPr>
          <a:xfrm>
            <a:off x="4212172" y="31881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97.9%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281F04-8FEB-84E2-6DB1-E34381194DA0}"/>
              </a:ext>
            </a:extLst>
          </p:cNvPr>
          <p:cNvSpPr txBox="1"/>
          <p:nvPr/>
        </p:nvSpPr>
        <p:spPr>
          <a:xfrm>
            <a:off x="5393284" y="1361017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Salen de estado por motivos de estudio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564685D-C7EA-BD5D-9798-24F2760271F7}"/>
              </a:ext>
            </a:extLst>
          </p:cNvPr>
          <p:cNvSpPr txBox="1"/>
          <p:nvPr/>
        </p:nvSpPr>
        <p:spPr>
          <a:xfrm>
            <a:off x="7408154" y="1357038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Entran al estado por motivos de estudio</a:t>
            </a:r>
            <a:endParaRPr lang="es-MX" sz="1200" dirty="0">
              <a:solidFill>
                <a:schemeClr val="bg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460843F-AC4C-6BFC-ED19-333B92C7116B}"/>
              </a:ext>
            </a:extLst>
          </p:cNvPr>
          <p:cNvSpPr txBox="1"/>
          <p:nvPr/>
        </p:nvSpPr>
        <p:spPr>
          <a:xfrm>
            <a:off x="1785270" y="1330239"/>
            <a:ext cx="1662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</a:t>
            </a:r>
          </a:p>
          <a:p>
            <a:pPr algn="ctr"/>
            <a:r>
              <a:rPr lang="es-MX" sz="1400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3 años y más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1095412-1509-370D-431A-4A15907C8286}"/>
              </a:ext>
            </a:extLst>
          </p:cNvPr>
          <p:cNvSpPr txBox="1"/>
          <p:nvPr/>
        </p:nvSpPr>
        <p:spPr>
          <a:xfrm>
            <a:off x="5918212" y="27480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683 942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2E1281D-427E-9117-654D-C84EA52D0012}"/>
              </a:ext>
            </a:extLst>
          </p:cNvPr>
          <p:cNvSpPr txBox="1"/>
          <p:nvPr/>
        </p:nvSpPr>
        <p:spPr>
          <a:xfrm>
            <a:off x="7770593" y="275320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683 942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D7FB7C0-7136-C460-EF02-51130D4527B6}"/>
              </a:ext>
            </a:extLst>
          </p:cNvPr>
          <p:cNvSpPr txBox="1"/>
          <p:nvPr/>
        </p:nvSpPr>
        <p:spPr>
          <a:xfrm>
            <a:off x="6064756" y="316314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2.08%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72B4A3A-280E-9CAF-F2CF-073EEF815EBB}"/>
              </a:ext>
            </a:extLst>
          </p:cNvPr>
          <p:cNvSpPr txBox="1"/>
          <p:nvPr/>
        </p:nvSpPr>
        <p:spPr>
          <a:xfrm>
            <a:off x="2004985" y="275648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119 692 898</a:t>
            </a: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E4891CE5-CE2E-9491-CDB7-1DC8049EED85}"/>
              </a:ext>
            </a:extLst>
          </p:cNvPr>
          <p:cNvSpPr>
            <a:spLocks/>
          </p:cNvSpPr>
          <p:nvPr/>
        </p:nvSpPr>
        <p:spPr bwMode="auto">
          <a:xfrm>
            <a:off x="7251158" y="40859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DFBE2AB4-7099-D6B2-F9AA-2BDBD8C3F395}"/>
              </a:ext>
            </a:extLst>
          </p:cNvPr>
          <p:cNvSpPr>
            <a:spLocks/>
          </p:cNvSpPr>
          <p:nvPr/>
        </p:nvSpPr>
        <p:spPr bwMode="auto">
          <a:xfrm flipV="1">
            <a:off x="5397574" y="51527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73919C8E-659D-21C4-46A3-F11ED922CC8D}"/>
              </a:ext>
            </a:extLst>
          </p:cNvPr>
          <p:cNvSpPr>
            <a:spLocks/>
          </p:cNvSpPr>
          <p:nvPr/>
        </p:nvSpPr>
        <p:spPr bwMode="auto">
          <a:xfrm>
            <a:off x="3545193" y="40859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670F7F22-4163-11D4-5982-F9BB4F599EFF}"/>
              </a:ext>
            </a:extLst>
          </p:cNvPr>
          <p:cNvSpPr>
            <a:spLocks/>
          </p:cNvSpPr>
          <p:nvPr/>
        </p:nvSpPr>
        <p:spPr bwMode="auto">
          <a:xfrm>
            <a:off x="1693904" y="40859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DA61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25D9953A-60BF-6294-9E67-4E68E9194161}"/>
              </a:ext>
            </a:extLst>
          </p:cNvPr>
          <p:cNvSpPr>
            <a:spLocks/>
          </p:cNvSpPr>
          <p:nvPr/>
        </p:nvSpPr>
        <p:spPr bwMode="auto">
          <a:xfrm flipV="1">
            <a:off x="1693904" y="51527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B58ACD9A-33B7-0BD4-62DC-5C3CC5693567}"/>
              </a:ext>
            </a:extLst>
          </p:cNvPr>
          <p:cNvSpPr>
            <a:spLocks/>
          </p:cNvSpPr>
          <p:nvPr/>
        </p:nvSpPr>
        <p:spPr bwMode="auto">
          <a:xfrm flipV="1">
            <a:off x="3545193" y="51527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A54B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1048C0E6-0762-CB61-748A-DC46837EC29F}"/>
              </a:ext>
            </a:extLst>
          </p:cNvPr>
          <p:cNvSpPr>
            <a:spLocks/>
          </p:cNvSpPr>
          <p:nvPr/>
        </p:nvSpPr>
        <p:spPr bwMode="auto">
          <a:xfrm>
            <a:off x="5397574" y="40859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7A56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5A1F1880-E647-1FBF-4A28-5DDE86AA225C}"/>
              </a:ext>
            </a:extLst>
          </p:cNvPr>
          <p:cNvSpPr>
            <a:spLocks/>
          </p:cNvSpPr>
          <p:nvPr/>
        </p:nvSpPr>
        <p:spPr bwMode="auto">
          <a:xfrm flipV="1">
            <a:off x="7251158" y="5152755"/>
            <a:ext cx="2140054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4E1E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F98DD86-DB91-7CE7-EA70-2CA08F5BBD2F}"/>
              </a:ext>
            </a:extLst>
          </p:cNvPr>
          <p:cNvSpPr txBox="1"/>
          <p:nvPr/>
        </p:nvSpPr>
        <p:spPr>
          <a:xfrm>
            <a:off x="3933783" y="498378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29 313 062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7682A8A-4E97-F532-6A35-556AF6C15759}"/>
              </a:ext>
            </a:extLst>
          </p:cNvPr>
          <p:cNvSpPr txBox="1"/>
          <p:nvPr/>
        </p:nvSpPr>
        <p:spPr>
          <a:xfrm>
            <a:off x="4171178" y="5322824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  <a:latin typeface="Montserrat Medium" panose="00000600000000000000" pitchFamily="2" charset="0"/>
              </a:rPr>
              <a:t>89.9%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430737A-3A15-7DAD-B53C-36FDD2CA80DD}"/>
              </a:ext>
            </a:extLst>
          </p:cNvPr>
          <p:cNvSpPr txBox="1"/>
          <p:nvPr/>
        </p:nvSpPr>
        <p:spPr>
          <a:xfrm>
            <a:off x="5858981" y="498531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3 290 982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3265B9F-FF06-B8A4-80CD-F477FD780A05}"/>
              </a:ext>
            </a:extLst>
          </p:cNvPr>
          <p:cNvSpPr txBox="1"/>
          <p:nvPr/>
        </p:nvSpPr>
        <p:spPr>
          <a:xfrm>
            <a:off x="6062995" y="5322824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10.1%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BDA731F-A477-9A7F-4268-07E1FBA3CB98}"/>
              </a:ext>
            </a:extLst>
          </p:cNvPr>
          <p:cNvSpPr txBox="1"/>
          <p:nvPr/>
        </p:nvSpPr>
        <p:spPr>
          <a:xfrm>
            <a:off x="2029130" y="4983788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119 692 898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B4F8D37-20DF-8AF8-61DD-835E6039255A}"/>
              </a:ext>
            </a:extLst>
          </p:cNvPr>
          <p:cNvSpPr txBox="1"/>
          <p:nvPr/>
        </p:nvSpPr>
        <p:spPr>
          <a:xfrm>
            <a:off x="7749389" y="496639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3 290 982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D06EB35-CC9E-151B-E5CB-C922F2E4B2EF}"/>
              </a:ext>
            </a:extLst>
          </p:cNvPr>
          <p:cNvSpPr txBox="1"/>
          <p:nvPr/>
        </p:nvSpPr>
        <p:spPr>
          <a:xfrm>
            <a:off x="93847" y="2542539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4432AE8-F2D1-5501-2612-2924D234C63F}"/>
              </a:ext>
            </a:extLst>
          </p:cNvPr>
          <p:cNvSpPr txBox="1"/>
          <p:nvPr/>
        </p:nvSpPr>
        <p:spPr>
          <a:xfrm>
            <a:off x="97623" y="4783113"/>
            <a:ext cx="1634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rgbClr val="002060"/>
                </a:solidFill>
                <a:latin typeface="Montserrat SemiBold" panose="00000700000000000000" pitchFamily="2" charset="0"/>
              </a:rPr>
              <a:t>Nivel municipal</a:t>
            </a:r>
          </a:p>
        </p:txBody>
      </p:sp>
    </p:spTree>
    <p:extLst>
      <p:ext uri="{BB962C8B-B14F-4D97-AF65-F5344CB8AC3E}">
        <p14:creationId xmlns:p14="http://schemas.microsoft.com/office/powerpoint/2010/main" val="42338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D2995E-F15E-1555-5BEF-AB303D116EB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993" y="588225"/>
            <a:ext cx="5874558" cy="54783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36ADA6-0BB7-F1E3-41EC-41D43FF60BD4}"/>
              </a:ext>
            </a:extLst>
          </p:cNvPr>
          <p:cNvSpPr txBox="1"/>
          <p:nvPr/>
        </p:nvSpPr>
        <p:spPr>
          <a:xfrm>
            <a:off x="6627472" y="434336"/>
            <a:ext cx="3858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s-MX" sz="14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por estado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12B5A9-0381-D8A8-8EDE-07C96590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72" y="742113"/>
            <a:ext cx="3565016" cy="497923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85DFF5-3F53-DC99-33FC-F6DDBD1BAEA2}"/>
              </a:ext>
            </a:extLst>
          </p:cNvPr>
          <p:cNvSpPr txBox="1"/>
          <p:nvPr/>
        </p:nvSpPr>
        <p:spPr>
          <a:xfrm>
            <a:off x="137260" y="146591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a nivel estatal, 2020.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1649AE-FD92-DCB4-EF78-B0A65563DD5F}"/>
              </a:ext>
            </a:extLst>
          </p:cNvPr>
          <p:cNvSpPr txBox="1"/>
          <p:nvPr/>
        </p:nvSpPr>
        <p:spPr>
          <a:xfrm>
            <a:off x="392058" y="41955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</p:spTree>
    <p:extLst>
      <p:ext uri="{BB962C8B-B14F-4D97-AF65-F5344CB8AC3E}">
        <p14:creationId xmlns:p14="http://schemas.microsoft.com/office/powerpoint/2010/main" val="319762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98F01B1-4043-AF1E-8046-4C6B6E06D728}"/>
              </a:ext>
            </a:extLst>
          </p:cNvPr>
          <p:cNvSpPr txBox="1"/>
          <p:nvPr/>
        </p:nvSpPr>
        <p:spPr>
          <a:xfrm rot="16200000">
            <a:off x="10260956" y="4079818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rgbClr val="BC945A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F42A202-9B8D-368C-6CDC-9AB787261387}"/>
              </a:ext>
            </a:extLst>
          </p:cNvPr>
          <p:cNvSpPr txBox="1"/>
          <p:nvPr/>
        </p:nvSpPr>
        <p:spPr>
          <a:xfrm>
            <a:off x="389719" y="22581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6EE3B02-8D19-D977-D14C-F74014F286DE}"/>
              </a:ext>
            </a:extLst>
          </p:cNvPr>
          <p:cNvSpPr txBox="1"/>
          <p:nvPr/>
        </p:nvSpPr>
        <p:spPr>
          <a:xfrm>
            <a:off x="482022" y="49815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EBEC7E-D198-8CDB-97B7-9BFE6747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91" y="1029988"/>
            <a:ext cx="5779078" cy="516095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C76AE14A-2100-B756-A8EB-C96857CB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69" y="2112962"/>
            <a:ext cx="4872038" cy="185737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20A2E07-5AB2-F901-18EC-9212F3F2B146}"/>
              </a:ext>
            </a:extLst>
          </p:cNvPr>
          <p:cNvSpPr txBox="1"/>
          <p:nvPr/>
        </p:nvSpPr>
        <p:spPr>
          <a:xfrm>
            <a:off x="5856069" y="1739324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MX" sz="12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  <p:sp>
        <p:nvSpPr>
          <p:cNvPr id="34" name="CuadroTexto 33">
            <a:hlinkClick r:id="rId4" action="ppaction://hlinkfile"/>
            <a:extLst>
              <a:ext uri="{FF2B5EF4-FFF2-40B4-BE49-F238E27FC236}">
                <a16:creationId xmlns:a16="http://schemas.microsoft.com/office/drawing/2014/main" id="{23AD9AC8-9213-4BF5-F33B-7ECD574DD01D}"/>
              </a:ext>
            </a:extLst>
          </p:cNvPr>
          <p:cNvSpPr txBox="1"/>
          <p:nvPr/>
        </p:nvSpPr>
        <p:spPr>
          <a:xfrm>
            <a:off x="5535833" y="6472249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estatal</a:t>
            </a:r>
          </a:p>
        </p:txBody>
      </p:sp>
    </p:spTree>
    <p:extLst>
      <p:ext uri="{BB962C8B-B14F-4D97-AF65-F5344CB8AC3E}">
        <p14:creationId xmlns:p14="http://schemas.microsoft.com/office/powerpoint/2010/main" val="82064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C972209-2C5C-C14D-248C-2C7A77F394CB}"/>
              </a:ext>
            </a:extLst>
          </p:cNvPr>
          <p:cNvSpPr txBox="1"/>
          <p:nvPr/>
        </p:nvSpPr>
        <p:spPr>
          <a:xfrm>
            <a:off x="472269" y="22581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3FCBA1-8F81-010B-FB5E-D06C0A5CF6BB}"/>
              </a:ext>
            </a:extLst>
          </p:cNvPr>
          <p:cNvSpPr txBox="1"/>
          <p:nvPr/>
        </p:nvSpPr>
        <p:spPr>
          <a:xfrm>
            <a:off x="564572" y="49815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D65FEA-6AAC-F9C7-850D-8A538B83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004" y="2047311"/>
            <a:ext cx="1967997" cy="29421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5871CF-6080-8078-91E4-AB79D0A843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752" y="803249"/>
            <a:ext cx="4968249" cy="55565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85C442-777B-BECD-1E0E-23C7A365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62" y="1147762"/>
            <a:ext cx="4872038" cy="45624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A975B1B-2536-6175-6407-ED4EF96AB2FD}"/>
              </a:ext>
            </a:extLst>
          </p:cNvPr>
          <p:cNvSpPr txBox="1"/>
          <p:nvPr/>
        </p:nvSpPr>
        <p:spPr>
          <a:xfrm>
            <a:off x="6918324" y="836710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MX" sz="12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  <p:sp>
        <p:nvSpPr>
          <p:cNvPr id="14" name="CuadroTexto 13">
            <a:hlinkClick r:id="rId5" action="ppaction://hlinkfile"/>
            <a:extLst>
              <a:ext uri="{FF2B5EF4-FFF2-40B4-BE49-F238E27FC236}">
                <a16:creationId xmlns:a16="http://schemas.microsoft.com/office/drawing/2014/main" id="{563C1879-D085-689B-984A-AEB10B7BD274}"/>
              </a:ext>
            </a:extLst>
          </p:cNvPr>
          <p:cNvSpPr txBox="1"/>
          <p:nvPr/>
        </p:nvSpPr>
        <p:spPr>
          <a:xfrm>
            <a:off x="5112004" y="6464508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municipal</a:t>
            </a:r>
          </a:p>
        </p:txBody>
      </p:sp>
    </p:spTree>
    <p:extLst>
      <p:ext uri="{BB962C8B-B14F-4D97-AF65-F5344CB8AC3E}">
        <p14:creationId xmlns:p14="http://schemas.microsoft.com/office/powerpoint/2010/main" val="132427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C71290-AB3C-0882-703A-565A21F6EE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439" y="1082133"/>
            <a:ext cx="4724411" cy="469373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20CC5AB-BE74-03BB-4854-71CB6EFCCBE2}"/>
              </a:ext>
            </a:extLst>
          </p:cNvPr>
          <p:cNvSpPr txBox="1"/>
          <p:nvPr/>
        </p:nvSpPr>
        <p:spPr>
          <a:xfrm>
            <a:off x="472269" y="22581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1E7E27-AD21-28BA-2D0E-EF577CACA3E2}"/>
              </a:ext>
            </a:extLst>
          </p:cNvPr>
          <p:cNvSpPr txBox="1"/>
          <p:nvPr/>
        </p:nvSpPr>
        <p:spPr>
          <a:xfrm>
            <a:off x="564572" y="49815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7D6EBA-C480-43DC-D70C-06E3223D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00" y="2079055"/>
            <a:ext cx="2115350" cy="2553985"/>
          </a:xfrm>
          <a:prstGeom prst="rect">
            <a:avLst/>
          </a:prstGeom>
        </p:spPr>
      </p:pic>
      <p:sp>
        <p:nvSpPr>
          <p:cNvPr id="10" name="CuadroTexto 9">
            <a:hlinkClick r:id="rId4" action="ppaction://hlinkfile"/>
            <a:extLst>
              <a:ext uri="{FF2B5EF4-FFF2-40B4-BE49-F238E27FC236}">
                <a16:creationId xmlns:a16="http://schemas.microsoft.com/office/drawing/2014/main" id="{280E7434-1E8D-118A-7C4E-C7F8BB63CD79}"/>
              </a:ext>
            </a:extLst>
          </p:cNvPr>
          <p:cNvSpPr txBox="1"/>
          <p:nvPr/>
        </p:nvSpPr>
        <p:spPr>
          <a:xfrm>
            <a:off x="4713981" y="6464508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</a:t>
            </a:r>
            <a:r>
              <a:rPr lang="es-MX" dirty="0" err="1">
                <a:solidFill>
                  <a:srgbClr val="6E152E"/>
                </a:solidFill>
                <a:latin typeface="Montserrat Medium" panose="00000600000000000000" pitchFamily="2" charset="0"/>
              </a:rPr>
              <a:t>intramunicipal</a:t>
            </a:r>
            <a:endParaRPr lang="es-MX" dirty="0">
              <a:solidFill>
                <a:srgbClr val="6E152E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C2654B-B99B-F480-A703-692A71FE8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112" y="1845468"/>
            <a:ext cx="4438227" cy="316706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86FE8AE-34E7-6444-BD1D-BAACAD34D56B}"/>
              </a:ext>
            </a:extLst>
          </p:cNvPr>
          <p:cNvSpPr txBox="1"/>
          <p:nvPr/>
        </p:nvSpPr>
        <p:spPr>
          <a:xfrm>
            <a:off x="7504112" y="1490760"/>
            <a:ext cx="44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MX" sz="12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</p:spTree>
    <p:extLst>
      <p:ext uri="{BB962C8B-B14F-4D97-AF65-F5344CB8AC3E}">
        <p14:creationId xmlns:p14="http://schemas.microsoft.com/office/powerpoint/2010/main" val="259726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0DF006-084F-A7CE-F0D9-4688E182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2" y="956655"/>
            <a:ext cx="4648778" cy="5259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809BCC-E76A-4C2E-CE5A-C6B26991DD6E}"/>
              </a:ext>
            </a:extLst>
          </p:cNvPr>
          <p:cNvSpPr txBox="1"/>
          <p:nvPr/>
        </p:nvSpPr>
        <p:spPr>
          <a:xfrm>
            <a:off x="472269" y="22581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5F1B357-26F7-C306-C2E8-9D8520DFE3FE}"/>
              </a:ext>
            </a:extLst>
          </p:cNvPr>
          <p:cNvSpPr txBox="1"/>
          <p:nvPr/>
        </p:nvSpPr>
        <p:spPr>
          <a:xfrm>
            <a:off x="564572" y="49815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D73223-2A57-7D90-8612-C3A10CAB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35961"/>
            <a:ext cx="1876010" cy="3183740"/>
          </a:xfrm>
          <a:prstGeom prst="rect">
            <a:avLst/>
          </a:prstGeom>
        </p:spPr>
      </p:pic>
      <p:sp>
        <p:nvSpPr>
          <p:cNvPr id="10" name="CuadroTexto 9">
            <a:hlinkClick r:id="rId4" action="ppaction://hlinkfile"/>
            <a:extLst>
              <a:ext uri="{FF2B5EF4-FFF2-40B4-BE49-F238E27FC236}">
                <a16:creationId xmlns:a16="http://schemas.microsoft.com/office/drawing/2014/main" id="{C3B0FD70-A863-0B44-FA11-417421544151}"/>
              </a:ext>
            </a:extLst>
          </p:cNvPr>
          <p:cNvSpPr txBox="1"/>
          <p:nvPr/>
        </p:nvSpPr>
        <p:spPr>
          <a:xfrm>
            <a:off x="4713981" y="6464508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intermunicipal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B0EB777-C9CA-F8F7-232D-C2231E647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456" y="1377156"/>
            <a:ext cx="4382122" cy="410368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945D8E8-BA03-6789-8369-9C8586E63AB2}"/>
              </a:ext>
            </a:extLst>
          </p:cNvPr>
          <p:cNvSpPr txBox="1"/>
          <p:nvPr/>
        </p:nvSpPr>
        <p:spPr>
          <a:xfrm>
            <a:off x="7429456" y="1085967"/>
            <a:ext cx="4438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s-MX" sz="1200" dirty="0">
                <a:solidFill>
                  <a:srgbClr val="AD84C6">
                    <a:lumMod val="50000"/>
                  </a:srgb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</p:spTree>
    <p:extLst>
      <p:ext uri="{BB962C8B-B14F-4D97-AF65-F5344CB8AC3E}">
        <p14:creationId xmlns:p14="http://schemas.microsoft.com/office/powerpoint/2010/main" val="137936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5516388-215F-F9F5-3B28-DC5CB6D04C9E}"/>
              </a:ext>
            </a:extLst>
          </p:cNvPr>
          <p:cNvSpPr txBox="1"/>
          <p:nvPr/>
        </p:nvSpPr>
        <p:spPr>
          <a:xfrm>
            <a:off x="561169" y="128824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14C185-C9F8-9498-DAE1-0F7DE59C2250}"/>
              </a:ext>
            </a:extLst>
          </p:cNvPr>
          <p:cNvSpPr txBox="1"/>
          <p:nvPr/>
        </p:nvSpPr>
        <p:spPr>
          <a:xfrm>
            <a:off x="653472" y="40116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7B5BC42-AEF3-DED6-4DCB-C6EA21E0FD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72" y="821517"/>
            <a:ext cx="6426778" cy="53959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947CE10-6907-E809-67C8-F29D8DEE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003618"/>
            <a:ext cx="2101850" cy="5152924"/>
          </a:xfrm>
          <a:prstGeom prst="rect">
            <a:avLst/>
          </a:prstGeom>
        </p:spPr>
      </p:pic>
      <p:sp>
        <p:nvSpPr>
          <p:cNvPr id="12" name="CuadroTexto 11">
            <a:hlinkClick r:id="rId4" action="ppaction://hlinkfile"/>
            <a:extLst>
              <a:ext uri="{FF2B5EF4-FFF2-40B4-BE49-F238E27FC236}">
                <a16:creationId xmlns:a16="http://schemas.microsoft.com/office/drawing/2014/main" id="{9F8842A7-887D-8835-7BEF-F0A1A8FB5D83}"/>
              </a:ext>
            </a:extLst>
          </p:cNvPr>
          <p:cNvSpPr txBox="1"/>
          <p:nvPr/>
        </p:nvSpPr>
        <p:spPr>
          <a:xfrm>
            <a:off x="4713981" y="6464508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6E152E"/>
                </a:solidFill>
                <a:latin typeface="Montserrat Medium" panose="00000600000000000000" pitchFamily="2" charset="0"/>
              </a:rPr>
              <a:t>Movilidad estudiantil a nivel metropolitano</a:t>
            </a:r>
          </a:p>
        </p:txBody>
      </p:sp>
    </p:spTree>
    <p:extLst>
      <p:ext uri="{BB962C8B-B14F-4D97-AF65-F5344CB8AC3E}">
        <p14:creationId xmlns:p14="http://schemas.microsoft.com/office/powerpoint/2010/main" val="9370128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1677</TotalTime>
  <Words>822</Words>
  <Application>Microsoft Office PowerPoint</Application>
  <PresentationFormat>Panorámica</PresentationFormat>
  <Paragraphs>221</Paragraphs>
  <Slides>26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Montserrat SemiBold</vt:lpstr>
      <vt:lpstr>Montserrat</vt:lpstr>
      <vt:lpstr>Montserrat Medium</vt:lpstr>
      <vt:lpstr>Arial</vt:lpstr>
      <vt:lpstr>Calibri</vt:lpstr>
      <vt:lpstr>Tema de Office</vt:lpstr>
      <vt:lpstr>Prontuario de migración interna de México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CONAPO 2022</dc:title>
  <dc:subject/>
  <dc:creator>Jimenez Franco Sergio Mariano</dc:creator>
  <cp:keywords/>
  <dc:description>Adaptación hecha por la Subdirección de Desarrollo Editorial CONAPO</dc:description>
  <cp:lastModifiedBy>Diana Villasana Ocampo</cp:lastModifiedBy>
  <cp:revision>60</cp:revision>
  <dcterms:created xsi:type="dcterms:W3CDTF">2018-12-04T03:27:02Z</dcterms:created>
  <dcterms:modified xsi:type="dcterms:W3CDTF">2023-11-28T17:50:45Z</dcterms:modified>
  <cp:category/>
</cp:coreProperties>
</file>